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372" r:id="rId2"/>
    <p:sldId id="429" r:id="rId3"/>
    <p:sldId id="409" r:id="rId4"/>
    <p:sldId id="417" r:id="rId5"/>
    <p:sldId id="430" r:id="rId6"/>
    <p:sldId id="424" r:id="rId7"/>
    <p:sldId id="408" r:id="rId8"/>
    <p:sldId id="426" r:id="rId9"/>
    <p:sldId id="425" r:id="rId10"/>
    <p:sldId id="432" r:id="rId11"/>
    <p:sldId id="433" r:id="rId12"/>
    <p:sldId id="434" r:id="rId13"/>
    <p:sldId id="410" r:id="rId14"/>
    <p:sldId id="412" r:id="rId15"/>
    <p:sldId id="427" r:id="rId16"/>
    <p:sldId id="413" r:id="rId17"/>
    <p:sldId id="428" r:id="rId18"/>
    <p:sldId id="418" r:id="rId19"/>
    <p:sldId id="416" r:id="rId20"/>
    <p:sldId id="415" r:id="rId21"/>
    <p:sldId id="414" r:id="rId22"/>
    <p:sldId id="373" r:id="rId23"/>
    <p:sldId id="439" r:id="rId24"/>
    <p:sldId id="431" r:id="rId25"/>
    <p:sldId id="407" r:id="rId26"/>
    <p:sldId id="390" r:id="rId27"/>
    <p:sldId id="437" r:id="rId28"/>
    <p:sldId id="438" r:id="rId29"/>
    <p:sldId id="435" r:id="rId30"/>
    <p:sldId id="421" r:id="rId31"/>
    <p:sldId id="422" r:id="rId32"/>
    <p:sldId id="395" r:id="rId33"/>
  </p:sldIdLst>
  <p:sldSz cx="9144000" cy="5143500" type="screen16x9"/>
  <p:notesSz cx="6797675" cy="9926638"/>
  <p:defaultTextStyle>
    <a:defPPr>
      <a:defRPr lang="fr-CA"/>
    </a:defPPr>
    <a:lvl1pPr algn="l" rtl="0" fontAlgn="base">
      <a:spcBef>
        <a:spcPct val="0"/>
      </a:spcBef>
      <a:spcAft>
        <a:spcPct val="0"/>
      </a:spcAft>
      <a:defRPr sz="2400" kern="1200">
        <a:solidFill>
          <a:schemeClr val="tx1"/>
        </a:solidFill>
        <a:latin typeface="Lucida Sans" pitchFamily="34" charset="0"/>
        <a:ea typeface="+mn-ea"/>
        <a:cs typeface="+mn-cs"/>
      </a:defRPr>
    </a:lvl1pPr>
    <a:lvl2pPr marL="457200" algn="l" rtl="0" fontAlgn="base">
      <a:spcBef>
        <a:spcPct val="0"/>
      </a:spcBef>
      <a:spcAft>
        <a:spcPct val="0"/>
      </a:spcAft>
      <a:defRPr sz="2400" kern="1200">
        <a:solidFill>
          <a:schemeClr val="tx1"/>
        </a:solidFill>
        <a:latin typeface="Lucida Sans" pitchFamily="34" charset="0"/>
        <a:ea typeface="+mn-ea"/>
        <a:cs typeface="+mn-cs"/>
      </a:defRPr>
    </a:lvl2pPr>
    <a:lvl3pPr marL="914400" algn="l" rtl="0" fontAlgn="base">
      <a:spcBef>
        <a:spcPct val="0"/>
      </a:spcBef>
      <a:spcAft>
        <a:spcPct val="0"/>
      </a:spcAft>
      <a:defRPr sz="2400" kern="1200">
        <a:solidFill>
          <a:schemeClr val="tx1"/>
        </a:solidFill>
        <a:latin typeface="Lucida Sans" pitchFamily="34" charset="0"/>
        <a:ea typeface="+mn-ea"/>
        <a:cs typeface="+mn-cs"/>
      </a:defRPr>
    </a:lvl3pPr>
    <a:lvl4pPr marL="1371600" algn="l" rtl="0" fontAlgn="base">
      <a:spcBef>
        <a:spcPct val="0"/>
      </a:spcBef>
      <a:spcAft>
        <a:spcPct val="0"/>
      </a:spcAft>
      <a:defRPr sz="2400" kern="1200">
        <a:solidFill>
          <a:schemeClr val="tx1"/>
        </a:solidFill>
        <a:latin typeface="Lucida Sans" pitchFamily="34" charset="0"/>
        <a:ea typeface="+mn-ea"/>
        <a:cs typeface="+mn-cs"/>
      </a:defRPr>
    </a:lvl4pPr>
    <a:lvl5pPr marL="1828800" algn="l" rtl="0" fontAlgn="base">
      <a:spcBef>
        <a:spcPct val="0"/>
      </a:spcBef>
      <a:spcAft>
        <a:spcPct val="0"/>
      </a:spcAft>
      <a:defRPr sz="2400" kern="1200">
        <a:solidFill>
          <a:schemeClr val="tx1"/>
        </a:solidFill>
        <a:latin typeface="Lucida Sans" pitchFamily="34" charset="0"/>
        <a:ea typeface="+mn-ea"/>
        <a:cs typeface="+mn-cs"/>
      </a:defRPr>
    </a:lvl5pPr>
    <a:lvl6pPr marL="2286000" algn="l" defTabSz="914400" rtl="0" eaLnBrk="1" latinLnBrk="0" hangingPunct="1">
      <a:defRPr sz="2400" kern="1200">
        <a:solidFill>
          <a:schemeClr val="tx1"/>
        </a:solidFill>
        <a:latin typeface="Lucida Sans" pitchFamily="34" charset="0"/>
        <a:ea typeface="+mn-ea"/>
        <a:cs typeface="+mn-cs"/>
      </a:defRPr>
    </a:lvl6pPr>
    <a:lvl7pPr marL="2743200" algn="l" defTabSz="914400" rtl="0" eaLnBrk="1" latinLnBrk="0" hangingPunct="1">
      <a:defRPr sz="2400" kern="1200">
        <a:solidFill>
          <a:schemeClr val="tx1"/>
        </a:solidFill>
        <a:latin typeface="Lucida Sans" pitchFamily="34" charset="0"/>
        <a:ea typeface="+mn-ea"/>
        <a:cs typeface="+mn-cs"/>
      </a:defRPr>
    </a:lvl7pPr>
    <a:lvl8pPr marL="3200400" algn="l" defTabSz="914400" rtl="0" eaLnBrk="1" latinLnBrk="0" hangingPunct="1">
      <a:defRPr sz="2400" kern="1200">
        <a:solidFill>
          <a:schemeClr val="tx1"/>
        </a:solidFill>
        <a:latin typeface="Lucida Sans" pitchFamily="34" charset="0"/>
        <a:ea typeface="+mn-ea"/>
        <a:cs typeface="+mn-cs"/>
      </a:defRPr>
    </a:lvl8pPr>
    <a:lvl9pPr marL="3657600" algn="l" defTabSz="914400" rtl="0" eaLnBrk="1" latinLnBrk="0" hangingPunct="1">
      <a:defRPr sz="2400" kern="1200">
        <a:solidFill>
          <a:schemeClr val="tx1"/>
        </a:solidFill>
        <a:latin typeface="Lucida Sans"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D5CB3"/>
    <a:srgbClr val="00ADEE"/>
    <a:srgbClr val="0D78B0"/>
    <a:srgbClr val="23408E"/>
    <a:srgbClr val="28C8FF"/>
    <a:srgbClr val="16C0F3"/>
    <a:srgbClr val="1613F3"/>
    <a:srgbClr val="0088CF"/>
    <a:srgbClr val="FAFA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131" autoAdjust="0"/>
    <p:restoredTop sz="81391" autoAdjust="0"/>
  </p:normalViewPr>
  <p:slideViewPr>
    <p:cSldViewPr>
      <p:cViewPr>
        <p:scale>
          <a:sx n="25" d="100"/>
          <a:sy n="25" d="100"/>
        </p:scale>
        <p:origin x="-1398" y="-48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3" d="100"/>
        <a:sy n="73" d="100"/>
      </p:scale>
      <p:origin x="0" y="0"/>
    </p:cViewPr>
  </p:sorterViewPr>
  <p:notesViewPr>
    <p:cSldViewPr>
      <p:cViewPr varScale="1">
        <p:scale>
          <a:sx n="85" d="100"/>
          <a:sy n="85" d="100"/>
        </p:scale>
        <p:origin x="-3780" y="-84"/>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6400" cy="496888"/>
          </a:xfrm>
          <a:prstGeom prst="rect">
            <a:avLst/>
          </a:prstGeom>
        </p:spPr>
        <p:txBody>
          <a:bodyPr vert="horz" lIns="91440" tIns="45720" rIns="91440" bIns="45720" rtlCol="0"/>
          <a:lstStyle>
            <a:lvl1pPr algn="l">
              <a:defRPr sz="1200"/>
            </a:lvl1pPr>
          </a:lstStyle>
          <a:p>
            <a:pPr>
              <a:defRPr/>
            </a:pPr>
            <a:endParaRPr lang="fr-CA"/>
          </a:p>
        </p:txBody>
      </p:sp>
      <p:sp>
        <p:nvSpPr>
          <p:cNvPr id="3" name="Espace réservé de la date 2"/>
          <p:cNvSpPr>
            <a:spLocks noGrp="1"/>
          </p:cNvSpPr>
          <p:nvPr>
            <p:ph type="dt" sz="quarter" idx="1"/>
          </p:nvPr>
        </p:nvSpPr>
        <p:spPr>
          <a:xfrm>
            <a:off x="3849688" y="1"/>
            <a:ext cx="2946400" cy="496888"/>
          </a:xfrm>
          <a:prstGeom prst="rect">
            <a:avLst/>
          </a:prstGeom>
        </p:spPr>
        <p:txBody>
          <a:bodyPr vert="horz" lIns="91440" tIns="45720" rIns="91440" bIns="45720" rtlCol="0"/>
          <a:lstStyle>
            <a:lvl1pPr algn="r">
              <a:defRPr sz="1200"/>
            </a:lvl1pPr>
          </a:lstStyle>
          <a:p>
            <a:pPr>
              <a:defRPr/>
            </a:pPr>
            <a:fld id="{1EF43C30-7860-47F8-AD0D-198F03D32D39}" type="datetimeFigureOut">
              <a:rPr lang="fr-CA"/>
              <a:pPr>
                <a:defRPr/>
              </a:pPr>
              <a:t>2016-10-25</a:t>
            </a:fld>
            <a:endParaRPr lang="fr-CA" dirty="0"/>
          </a:p>
        </p:txBody>
      </p:sp>
      <p:sp>
        <p:nvSpPr>
          <p:cNvPr id="4" name="Espace réservé du pied de page 3"/>
          <p:cNvSpPr>
            <a:spLocks noGrp="1"/>
          </p:cNvSpPr>
          <p:nvPr>
            <p:ph type="ftr" sz="quarter" idx="2"/>
          </p:nvPr>
        </p:nvSpPr>
        <p:spPr>
          <a:xfrm>
            <a:off x="1" y="9428163"/>
            <a:ext cx="2946400" cy="496887"/>
          </a:xfrm>
          <a:prstGeom prst="rect">
            <a:avLst/>
          </a:prstGeom>
        </p:spPr>
        <p:txBody>
          <a:bodyPr vert="horz" lIns="91440" tIns="45720" rIns="91440" bIns="45720" rtlCol="0" anchor="b"/>
          <a:lstStyle>
            <a:lvl1pPr algn="l">
              <a:defRPr sz="1200"/>
            </a:lvl1pPr>
          </a:lstStyle>
          <a:p>
            <a:pPr>
              <a:defRPr/>
            </a:pPr>
            <a:endParaRPr lang="fr-CA"/>
          </a:p>
        </p:txBody>
      </p:sp>
      <p:sp>
        <p:nvSpPr>
          <p:cNvPr id="5" name="Espace réservé du numéro de diapositive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AE57BA70-2809-4DD8-813E-872DCA4EC03D}" type="slidenum">
              <a:rPr lang="fr-CA"/>
              <a:pPr>
                <a:defRPr/>
              </a:pPr>
              <a:t>‹N°›</a:t>
            </a:fld>
            <a:endParaRPr lang="fr-CA" dirty="0"/>
          </a:p>
        </p:txBody>
      </p:sp>
    </p:spTree>
    <p:extLst>
      <p:ext uri="{BB962C8B-B14F-4D97-AF65-F5344CB8AC3E}">
        <p14:creationId xmlns:p14="http://schemas.microsoft.com/office/powerpoint/2010/main" val="21718996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46400" cy="496888"/>
          </a:xfrm>
          <a:prstGeom prst="rect">
            <a:avLst/>
          </a:prstGeom>
        </p:spPr>
        <p:txBody>
          <a:bodyPr vert="horz" lIns="91440" tIns="45720" rIns="91440" bIns="45720" rtlCol="0"/>
          <a:lstStyle>
            <a:lvl1pPr algn="l">
              <a:defRPr sz="1200"/>
            </a:lvl1pPr>
          </a:lstStyle>
          <a:p>
            <a:pPr>
              <a:defRPr/>
            </a:pPr>
            <a:endParaRPr lang="fr-CA"/>
          </a:p>
        </p:txBody>
      </p:sp>
      <p:sp>
        <p:nvSpPr>
          <p:cNvPr id="3" name="Espace réservé de la date 2"/>
          <p:cNvSpPr>
            <a:spLocks noGrp="1"/>
          </p:cNvSpPr>
          <p:nvPr>
            <p:ph type="dt" idx="1"/>
          </p:nvPr>
        </p:nvSpPr>
        <p:spPr>
          <a:xfrm>
            <a:off x="3849688" y="1"/>
            <a:ext cx="2946400" cy="496888"/>
          </a:xfrm>
          <a:prstGeom prst="rect">
            <a:avLst/>
          </a:prstGeom>
        </p:spPr>
        <p:txBody>
          <a:bodyPr vert="horz" lIns="91440" tIns="45720" rIns="91440" bIns="45720" rtlCol="0"/>
          <a:lstStyle>
            <a:lvl1pPr algn="r">
              <a:defRPr sz="1200"/>
            </a:lvl1pPr>
          </a:lstStyle>
          <a:p>
            <a:pPr>
              <a:defRPr/>
            </a:pPr>
            <a:fld id="{E568EE93-AD3F-4F59-A1C3-9FC951BEE83A}" type="datetimeFigureOut">
              <a:rPr lang="fr-CA"/>
              <a:pPr>
                <a:defRPr/>
              </a:pPr>
              <a:t>2016-10-25</a:t>
            </a:fld>
            <a:endParaRPr lang="fr-CA" dirty="0"/>
          </a:p>
        </p:txBody>
      </p:sp>
      <p:sp>
        <p:nvSpPr>
          <p:cNvPr id="4" name="Espace réservé de l'image des diapositives 3"/>
          <p:cNvSpPr>
            <a:spLocks noGrp="1" noRot="1" noChangeAspect="1"/>
          </p:cNvSpPr>
          <p:nvPr>
            <p:ph type="sldImg" idx="2"/>
          </p:nvPr>
        </p:nvSpPr>
        <p:spPr>
          <a:xfrm>
            <a:off x="92075" y="744538"/>
            <a:ext cx="6616700" cy="3722687"/>
          </a:xfrm>
          <a:prstGeom prst="rect">
            <a:avLst/>
          </a:prstGeom>
          <a:noFill/>
          <a:ln w="12700">
            <a:solidFill>
              <a:prstClr val="black"/>
            </a:solidFill>
          </a:ln>
        </p:spPr>
        <p:txBody>
          <a:bodyPr vert="horz" lIns="91440" tIns="45720" rIns="91440" bIns="45720" rtlCol="0" anchor="ctr"/>
          <a:lstStyle/>
          <a:p>
            <a:pPr lvl="0"/>
            <a:endParaRPr lang="fr-CA" noProof="0" dirty="0" smtClean="0"/>
          </a:p>
        </p:txBody>
      </p:sp>
      <p:sp>
        <p:nvSpPr>
          <p:cNvPr id="5" name="Espace réservé des commentaires 4"/>
          <p:cNvSpPr>
            <a:spLocks noGrp="1"/>
          </p:cNvSpPr>
          <p:nvPr>
            <p:ph type="body" sz="quarter" idx="3"/>
          </p:nvPr>
        </p:nvSpPr>
        <p:spPr>
          <a:xfrm>
            <a:off x="681039" y="4716463"/>
            <a:ext cx="5437187" cy="4465637"/>
          </a:xfrm>
          <a:prstGeom prst="rect">
            <a:avLst/>
          </a:prstGeom>
        </p:spPr>
        <p:txBody>
          <a:bodyPr vert="horz" lIns="91440" tIns="45720" rIns="91440" bIns="45720" rtlCol="0"/>
          <a:lstStyle/>
          <a:p>
            <a:pPr lvl="0"/>
            <a:r>
              <a:rPr lang="fr-FR" noProof="0" smtClean="0"/>
              <a:t>Modifiez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endParaRPr lang="fr-CA" noProof="0" smtClean="0"/>
          </a:p>
        </p:txBody>
      </p:sp>
      <p:sp>
        <p:nvSpPr>
          <p:cNvPr id="6" name="Espace réservé du pied de page 5"/>
          <p:cNvSpPr>
            <a:spLocks noGrp="1"/>
          </p:cNvSpPr>
          <p:nvPr>
            <p:ph type="ftr" sz="quarter" idx="4"/>
          </p:nvPr>
        </p:nvSpPr>
        <p:spPr>
          <a:xfrm>
            <a:off x="1" y="9428163"/>
            <a:ext cx="2946400" cy="496887"/>
          </a:xfrm>
          <a:prstGeom prst="rect">
            <a:avLst/>
          </a:prstGeom>
        </p:spPr>
        <p:txBody>
          <a:bodyPr vert="horz" lIns="91440" tIns="45720" rIns="91440" bIns="45720" rtlCol="0" anchor="b"/>
          <a:lstStyle>
            <a:lvl1pPr algn="l">
              <a:defRPr sz="1200"/>
            </a:lvl1pPr>
          </a:lstStyle>
          <a:p>
            <a:pPr>
              <a:defRPr/>
            </a:pPr>
            <a:endParaRPr lang="fr-CA"/>
          </a:p>
        </p:txBody>
      </p:sp>
      <p:sp>
        <p:nvSpPr>
          <p:cNvPr id="7" name="Espace réservé du numéro de diapositive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pPr>
              <a:defRPr/>
            </a:pPr>
            <a:fld id="{5EF5F06B-CD41-49CA-B3B4-50E4EF710C67}" type="slidenum">
              <a:rPr lang="fr-CA"/>
              <a:pPr>
                <a:defRPr/>
              </a:pPr>
              <a:t>‹N°›</a:t>
            </a:fld>
            <a:endParaRPr lang="fr-CA" dirty="0"/>
          </a:p>
        </p:txBody>
      </p:sp>
    </p:spTree>
    <p:extLst>
      <p:ext uri="{BB962C8B-B14F-4D97-AF65-F5344CB8AC3E}">
        <p14:creationId xmlns:p14="http://schemas.microsoft.com/office/powerpoint/2010/main" val="161578243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a:t>
            </a:fld>
            <a:endParaRPr lang="fr-CA" altLang="fr-FR" smtClean="0">
              <a:latin typeface="Lucida Sans"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a:t>
            </a:fld>
            <a:endParaRPr lang="fr-CA" altLang="fr-FR" smtClean="0">
              <a:latin typeface="Lucida Sans"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smtClean="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3</a:t>
            </a:fld>
            <a:endParaRPr lang="fr-CA" altLang="fr-FR" smtClean="0">
              <a:latin typeface="Lucida Sans"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4</a:t>
            </a:fld>
            <a:endParaRPr lang="fr-CA" altLang="fr-FR" smtClean="0">
              <a:latin typeface="Lucida Sans"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5</a:t>
            </a:fld>
            <a:endParaRPr lang="fr-CA" altLang="fr-FR" smtClean="0">
              <a:latin typeface="Lucida Sans"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6</a:t>
            </a:fld>
            <a:endParaRPr lang="fr-CA" altLang="fr-FR" smtClean="0">
              <a:latin typeface="Lucida Sans"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7</a:t>
            </a:fld>
            <a:endParaRPr lang="fr-CA" altLang="fr-FR" smtClean="0">
              <a:latin typeface="Lucida Sans"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8</a:t>
            </a:fld>
            <a:endParaRPr lang="fr-CA" altLang="fr-FR" smtClean="0">
              <a:latin typeface="Lucida Sans"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9</a:t>
            </a:fld>
            <a:endParaRPr lang="fr-CA" altLang="fr-FR" smtClean="0">
              <a:latin typeface="Lucida Sans"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10</a:t>
            </a:fld>
            <a:endParaRPr lang="fr-CA" altLang="fr-FR" smtClean="0">
              <a:latin typeface="Lucida Sans"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11</a:t>
            </a:fld>
            <a:endParaRPr lang="fr-CA" altLang="fr-FR" smtClean="0">
              <a:latin typeface="Lucida Sans"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12</a:t>
            </a:fld>
            <a:endParaRPr lang="fr-CA" altLang="fr-FR" smtClean="0">
              <a:latin typeface="Lucida Sans"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13</a:t>
            </a:fld>
            <a:endParaRPr lang="fr-CA" altLang="fr-FR" smtClean="0">
              <a:latin typeface="Lucida Sans"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14</a:t>
            </a:fld>
            <a:endParaRPr lang="fr-CA" altLang="fr-FR" smtClean="0">
              <a:latin typeface="Lucida Sans"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15</a:t>
            </a:fld>
            <a:endParaRPr lang="fr-CA" altLang="fr-FR" smtClean="0">
              <a:latin typeface="Lucida Sans"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16</a:t>
            </a:fld>
            <a:endParaRPr lang="fr-CA" altLang="fr-FR" smtClean="0">
              <a:latin typeface="Lucida Sans"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17</a:t>
            </a:fld>
            <a:endParaRPr lang="fr-CA" altLang="fr-FR" smtClean="0">
              <a:latin typeface="Lucida Sans"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18</a:t>
            </a:fld>
            <a:endParaRPr lang="fr-CA" altLang="fr-FR" smtClean="0">
              <a:latin typeface="Lucida Sans"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19</a:t>
            </a:fld>
            <a:endParaRPr lang="fr-CA" altLang="fr-FR" smtClean="0">
              <a:latin typeface="Lucida Sans"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20</a:t>
            </a:fld>
            <a:endParaRPr lang="fr-CA" altLang="fr-FR" smtClean="0">
              <a:latin typeface="Lucida Sans"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21</a:t>
            </a:fld>
            <a:endParaRPr lang="fr-CA" altLang="fr-FR" smtClean="0">
              <a:latin typeface="Lucida Sans"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22</a:t>
            </a:fld>
            <a:endParaRPr lang="fr-CA" altLang="fr-FR" smtClean="0">
              <a:latin typeface="Lucida Sans"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23</a:t>
            </a:fld>
            <a:endParaRPr lang="fr-CA" altLang="fr-FR" smtClean="0">
              <a:latin typeface="Lucida Sans"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24</a:t>
            </a:fld>
            <a:endParaRPr lang="fr-CA" altLang="fr-FR" smtClean="0">
              <a:latin typeface="Lucida Sans"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FR" altLang="fr-FR" dirty="0" smtClean="0"/>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25</a:t>
            </a:fld>
            <a:endParaRPr lang="fr-CA" altLang="fr-FR" smtClean="0">
              <a:latin typeface="Lucida Sans"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26</a:t>
            </a:fld>
            <a:endParaRPr lang="fr-CA" altLang="fr-FR" smtClean="0">
              <a:latin typeface="Lucida Sans"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27</a:t>
            </a:fld>
            <a:endParaRPr lang="fr-CA" altLang="fr-FR" smtClean="0">
              <a:latin typeface="Lucida Sans"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28</a:t>
            </a:fld>
            <a:endParaRPr lang="fr-CA" altLang="fr-FR" smtClean="0">
              <a:latin typeface="Lucida Sans"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29</a:t>
            </a:fld>
            <a:endParaRPr lang="fr-CA" altLang="fr-FR" smtClean="0">
              <a:latin typeface="Lucida Sans"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30</a:t>
            </a:fld>
            <a:endParaRPr lang="fr-CA" altLang="fr-FR" smtClean="0">
              <a:latin typeface="Lucida Sans"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31</a:t>
            </a:fld>
            <a:endParaRPr lang="fr-CA" altLang="fr-FR" smtClean="0">
              <a:latin typeface="Lucida Sans"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bwMode="auto">
          <a:xfrm>
            <a:off x="92075"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endParaRPr lang="fr-CA" sz="1200" kern="1200" dirty="0">
              <a:solidFill>
                <a:schemeClr val="tx1"/>
              </a:solidFill>
              <a:effectLst/>
              <a:latin typeface="+mn-lt"/>
              <a:ea typeface="+mn-ea"/>
              <a:cs typeface="+mn-cs"/>
            </a:endParaRPr>
          </a:p>
        </p:txBody>
      </p:sp>
      <p:sp>
        <p:nvSpPr>
          <p:cNvPr id="30724" name="Espace réservé du numéro de diapositive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D32A9899-BCFA-426D-BAC4-1D38B46F563B}" type="slidenum">
              <a:rPr lang="fr-CA" altLang="fr-FR" smtClean="0">
                <a:latin typeface="Lucida Sans" pitchFamily="34" charset="0"/>
              </a:rPr>
              <a:pPr eaLnBrk="1" hangingPunct="1">
                <a:spcBef>
                  <a:spcPct val="0"/>
                </a:spcBef>
              </a:pPr>
              <a:t>32</a:t>
            </a:fld>
            <a:endParaRPr lang="fr-CA" altLang="fr-FR" smtClean="0">
              <a:latin typeface="Lucida Sans"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1597821"/>
            <a:ext cx="7772400" cy="1102519"/>
          </a:xfrm>
        </p:spPr>
        <p:txBody>
          <a:bodyPr/>
          <a:lstStyle/>
          <a:p>
            <a:r>
              <a:rPr lang="fr-FR" smtClean="0"/>
              <a:t>Modifiez le style du titre</a:t>
            </a:r>
            <a:endParaRPr lang="fr-CA"/>
          </a:p>
        </p:txBody>
      </p:sp>
      <p:sp>
        <p:nvSpPr>
          <p:cNvPr id="3" name="Sous-titr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Modifiez le style des sous-titres du masque</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E5923959-7017-4A66-986B-1021AE9ADBD0}" type="slidenum">
              <a:rPr lang="fr-CA"/>
              <a:pPr>
                <a:defRPr/>
              </a:pPr>
              <a:t>‹N°›</a:t>
            </a:fld>
            <a:endParaRPr lang="fr-CA" dirty="0"/>
          </a:p>
        </p:txBody>
      </p:sp>
    </p:spTree>
    <p:extLst>
      <p:ext uri="{BB962C8B-B14F-4D97-AF65-F5344CB8AC3E}">
        <p14:creationId xmlns:p14="http://schemas.microsoft.com/office/powerpoint/2010/main" val="4272046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211DE7C7-4767-4E44-B80D-7691D80DD052}" type="slidenum">
              <a:rPr lang="fr-CA"/>
              <a:pPr>
                <a:defRPr/>
              </a:pPr>
              <a:t>‹N°›</a:t>
            </a:fld>
            <a:endParaRPr lang="fr-CA" dirty="0"/>
          </a:p>
        </p:txBody>
      </p:sp>
    </p:spTree>
    <p:extLst>
      <p:ext uri="{BB962C8B-B14F-4D97-AF65-F5344CB8AC3E}">
        <p14:creationId xmlns:p14="http://schemas.microsoft.com/office/powerpoint/2010/main" val="42831435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3305176"/>
            <a:ext cx="7772400" cy="1021556"/>
          </a:xfrm>
        </p:spPr>
        <p:txBody>
          <a:bodyPr anchor="t"/>
          <a:lstStyle>
            <a:lvl1pPr algn="l">
              <a:defRPr sz="4000" b="1" cap="all"/>
            </a:lvl1pPr>
          </a:lstStyle>
          <a:p>
            <a:r>
              <a:rPr lang="fr-FR" smtClean="0"/>
              <a:t>Modifiez le style du titre</a:t>
            </a:r>
            <a:endParaRPr lang="fr-CA"/>
          </a:p>
        </p:txBody>
      </p:sp>
      <p:sp>
        <p:nvSpPr>
          <p:cNvPr id="3" name="Espace réservé du texte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Modifiez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2222EA76-3CB5-4CE2-910E-102B7609BA20}" type="slidenum">
              <a:rPr lang="fr-CA"/>
              <a:pPr>
                <a:defRPr/>
              </a:pPr>
              <a:t>‹N°›</a:t>
            </a:fld>
            <a:endParaRPr lang="fr-CA" dirty="0"/>
          </a:p>
        </p:txBody>
      </p:sp>
    </p:spTree>
    <p:extLst>
      <p:ext uri="{BB962C8B-B14F-4D97-AF65-F5344CB8AC3E}">
        <p14:creationId xmlns:p14="http://schemas.microsoft.com/office/powerpoint/2010/main" val="41440715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contenu 2"/>
          <p:cNvSpPr>
            <a:spLocks noGrp="1"/>
          </p:cNvSpPr>
          <p:nvPr>
            <p:ph sz="half" idx="1"/>
          </p:nvPr>
        </p:nvSpPr>
        <p:spPr>
          <a:xfrm>
            <a:off x="6858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contenu 3"/>
          <p:cNvSpPr>
            <a:spLocks noGrp="1"/>
          </p:cNvSpPr>
          <p:nvPr>
            <p:ph sz="half" idx="2"/>
          </p:nvPr>
        </p:nvSpPr>
        <p:spPr>
          <a:xfrm>
            <a:off x="4648200" y="1485900"/>
            <a:ext cx="3810000" cy="30861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6765873C-C906-4504-9CAB-AFF1DE57F211}" type="slidenum">
              <a:rPr lang="fr-CA"/>
              <a:pPr>
                <a:defRPr/>
              </a:pPr>
              <a:t>‹N°›</a:t>
            </a:fld>
            <a:endParaRPr lang="fr-CA" dirty="0"/>
          </a:p>
        </p:txBody>
      </p:sp>
    </p:spTree>
    <p:extLst>
      <p:ext uri="{BB962C8B-B14F-4D97-AF65-F5344CB8AC3E}">
        <p14:creationId xmlns:p14="http://schemas.microsoft.com/office/powerpoint/2010/main" val="2250057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05979"/>
            <a:ext cx="8229600" cy="857250"/>
          </a:xfrm>
        </p:spPr>
        <p:txBody>
          <a:bodyPr/>
          <a:lstStyle>
            <a:lvl1pPr>
              <a:defRPr/>
            </a:lvl1pPr>
          </a:lstStyle>
          <a:p>
            <a:r>
              <a:rPr lang="fr-FR" smtClean="0"/>
              <a:t>Modifiez le style du titre</a:t>
            </a:r>
            <a:endParaRPr lang="fr-CA"/>
          </a:p>
        </p:txBody>
      </p:sp>
      <p:sp>
        <p:nvSpPr>
          <p:cNvPr id="3" name="Espace réservé du texte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5" name="Espace réservé du texte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7" name="Rectangle 4"/>
          <p:cNvSpPr>
            <a:spLocks noGrp="1" noChangeArrowheads="1"/>
          </p:cNvSpPr>
          <p:nvPr>
            <p:ph type="dt" sz="half" idx="10"/>
          </p:nvPr>
        </p:nvSpPr>
        <p:spPr>
          <a:ln/>
        </p:spPr>
        <p:txBody>
          <a:bodyPr/>
          <a:lstStyle>
            <a:lvl1pPr>
              <a:defRPr/>
            </a:lvl1pPr>
          </a:lstStyle>
          <a:p>
            <a:pPr>
              <a:defRPr/>
            </a:pPr>
            <a:endParaRPr lang="fr-CA"/>
          </a:p>
        </p:txBody>
      </p:sp>
      <p:sp>
        <p:nvSpPr>
          <p:cNvPr id="8" name="Rectangle 5"/>
          <p:cNvSpPr>
            <a:spLocks noGrp="1" noChangeArrowheads="1"/>
          </p:cNvSpPr>
          <p:nvPr>
            <p:ph type="ftr" sz="quarter" idx="11"/>
          </p:nvPr>
        </p:nvSpPr>
        <p:spPr>
          <a:ln/>
        </p:spPr>
        <p:txBody>
          <a:bodyPr/>
          <a:lstStyle>
            <a:lvl1pPr>
              <a:defRPr/>
            </a:lvl1pPr>
          </a:lstStyle>
          <a:p>
            <a:pPr>
              <a:defRPr/>
            </a:pPr>
            <a:endParaRPr lang="fr-CA"/>
          </a:p>
        </p:txBody>
      </p:sp>
      <p:sp>
        <p:nvSpPr>
          <p:cNvPr id="9" name="Rectangle 6"/>
          <p:cNvSpPr>
            <a:spLocks noGrp="1" noChangeArrowheads="1"/>
          </p:cNvSpPr>
          <p:nvPr>
            <p:ph type="sldNum" sz="quarter" idx="12"/>
          </p:nvPr>
        </p:nvSpPr>
        <p:spPr>
          <a:ln/>
        </p:spPr>
        <p:txBody>
          <a:bodyPr/>
          <a:lstStyle>
            <a:lvl1pPr>
              <a:defRPr/>
            </a:lvl1pPr>
          </a:lstStyle>
          <a:p>
            <a:pPr>
              <a:defRPr/>
            </a:pPr>
            <a:fld id="{3CA03DD7-2E3D-4ECC-A64F-66012451457E}" type="slidenum">
              <a:rPr lang="fr-CA"/>
              <a:pPr>
                <a:defRPr/>
              </a:pPr>
              <a:t>‹N°›</a:t>
            </a:fld>
            <a:endParaRPr lang="fr-CA" dirty="0"/>
          </a:p>
        </p:txBody>
      </p:sp>
    </p:spTree>
    <p:extLst>
      <p:ext uri="{BB962C8B-B14F-4D97-AF65-F5344CB8AC3E}">
        <p14:creationId xmlns:p14="http://schemas.microsoft.com/office/powerpoint/2010/main" val="3637630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Rectangle 4"/>
          <p:cNvSpPr>
            <a:spLocks noGrp="1" noChangeArrowheads="1"/>
          </p:cNvSpPr>
          <p:nvPr>
            <p:ph type="dt" sz="half" idx="10"/>
          </p:nvPr>
        </p:nvSpPr>
        <p:spPr>
          <a:ln/>
        </p:spPr>
        <p:txBody>
          <a:bodyPr/>
          <a:lstStyle>
            <a:lvl1pPr>
              <a:defRPr/>
            </a:lvl1pPr>
          </a:lstStyle>
          <a:p>
            <a:pPr>
              <a:defRPr/>
            </a:pPr>
            <a:endParaRPr lang="fr-CA"/>
          </a:p>
        </p:txBody>
      </p:sp>
      <p:sp>
        <p:nvSpPr>
          <p:cNvPr id="4" name="Rectangle 5"/>
          <p:cNvSpPr>
            <a:spLocks noGrp="1" noChangeArrowheads="1"/>
          </p:cNvSpPr>
          <p:nvPr>
            <p:ph type="ftr" sz="quarter" idx="11"/>
          </p:nvPr>
        </p:nvSpPr>
        <p:spPr>
          <a:ln/>
        </p:spPr>
        <p:txBody>
          <a:bodyPr/>
          <a:lstStyle>
            <a:lvl1pPr>
              <a:defRPr/>
            </a:lvl1pPr>
          </a:lstStyle>
          <a:p>
            <a:pPr>
              <a:defRPr/>
            </a:pPr>
            <a:endParaRPr lang="fr-CA"/>
          </a:p>
        </p:txBody>
      </p:sp>
      <p:sp>
        <p:nvSpPr>
          <p:cNvPr id="5" name="Rectangle 6"/>
          <p:cNvSpPr>
            <a:spLocks noGrp="1" noChangeArrowheads="1"/>
          </p:cNvSpPr>
          <p:nvPr>
            <p:ph type="sldNum" sz="quarter" idx="12"/>
          </p:nvPr>
        </p:nvSpPr>
        <p:spPr>
          <a:ln/>
        </p:spPr>
        <p:txBody>
          <a:bodyPr/>
          <a:lstStyle>
            <a:lvl1pPr>
              <a:defRPr/>
            </a:lvl1pPr>
          </a:lstStyle>
          <a:p>
            <a:pPr>
              <a:defRPr/>
            </a:pPr>
            <a:fld id="{D3E200AA-A6FF-419A-912D-61A031FE7CCA}" type="slidenum">
              <a:rPr lang="fr-CA"/>
              <a:pPr>
                <a:defRPr/>
              </a:pPr>
              <a:t>‹N°›</a:t>
            </a:fld>
            <a:endParaRPr lang="fr-CA" dirty="0"/>
          </a:p>
        </p:txBody>
      </p:sp>
    </p:spTree>
    <p:extLst>
      <p:ext uri="{BB962C8B-B14F-4D97-AF65-F5344CB8AC3E}">
        <p14:creationId xmlns:p14="http://schemas.microsoft.com/office/powerpoint/2010/main" val="2399910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CA"/>
          </a:p>
        </p:txBody>
      </p:sp>
      <p:sp>
        <p:nvSpPr>
          <p:cNvPr id="3" name="Rectangle 5"/>
          <p:cNvSpPr>
            <a:spLocks noGrp="1" noChangeArrowheads="1"/>
          </p:cNvSpPr>
          <p:nvPr>
            <p:ph type="ftr" sz="quarter" idx="11"/>
          </p:nvPr>
        </p:nvSpPr>
        <p:spPr>
          <a:ln/>
        </p:spPr>
        <p:txBody>
          <a:bodyPr/>
          <a:lstStyle>
            <a:lvl1pPr>
              <a:defRPr/>
            </a:lvl1pPr>
          </a:lstStyle>
          <a:p>
            <a:pPr>
              <a:defRPr/>
            </a:pPr>
            <a:endParaRPr lang="fr-CA"/>
          </a:p>
        </p:txBody>
      </p:sp>
      <p:sp>
        <p:nvSpPr>
          <p:cNvPr id="4" name="Rectangle 6"/>
          <p:cNvSpPr>
            <a:spLocks noGrp="1" noChangeArrowheads="1"/>
          </p:cNvSpPr>
          <p:nvPr>
            <p:ph type="sldNum" sz="quarter" idx="12"/>
          </p:nvPr>
        </p:nvSpPr>
        <p:spPr>
          <a:ln/>
        </p:spPr>
        <p:txBody>
          <a:bodyPr/>
          <a:lstStyle>
            <a:lvl1pPr>
              <a:defRPr/>
            </a:lvl1pPr>
          </a:lstStyle>
          <a:p>
            <a:pPr>
              <a:defRPr/>
            </a:pPr>
            <a:fld id="{0FD1AFE5-F87B-422A-9994-1B8D7D5BF199}" type="slidenum">
              <a:rPr lang="fr-CA"/>
              <a:pPr>
                <a:defRPr/>
              </a:pPr>
              <a:t>‹N°›</a:t>
            </a:fld>
            <a:endParaRPr lang="fr-CA" dirty="0"/>
          </a:p>
        </p:txBody>
      </p:sp>
    </p:spTree>
    <p:extLst>
      <p:ext uri="{BB962C8B-B14F-4D97-AF65-F5344CB8AC3E}">
        <p14:creationId xmlns:p14="http://schemas.microsoft.com/office/powerpoint/2010/main" val="2404666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5" y="204787"/>
            <a:ext cx="3008313" cy="871538"/>
          </a:xfrm>
        </p:spPr>
        <p:txBody>
          <a:bodyPr anchor="b"/>
          <a:lstStyle>
            <a:lvl1pPr algn="l">
              <a:defRPr sz="2000" b="1"/>
            </a:lvl1pPr>
          </a:lstStyle>
          <a:p>
            <a:r>
              <a:rPr lang="fr-FR" smtClean="0"/>
              <a:t>Modifiez le style du titre</a:t>
            </a:r>
            <a:endParaRPr lang="fr-CA"/>
          </a:p>
        </p:txBody>
      </p:sp>
      <p:sp>
        <p:nvSpPr>
          <p:cNvPr id="3" name="Espace réservé du contenu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Espace réservé du texte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3990FA49-6B9C-4CCE-90B4-9E2D161C037B}" type="slidenum">
              <a:rPr lang="fr-CA"/>
              <a:pPr>
                <a:defRPr/>
              </a:pPr>
              <a:t>‹N°›</a:t>
            </a:fld>
            <a:endParaRPr lang="fr-CA" dirty="0"/>
          </a:p>
        </p:txBody>
      </p:sp>
    </p:spTree>
    <p:extLst>
      <p:ext uri="{BB962C8B-B14F-4D97-AF65-F5344CB8AC3E}">
        <p14:creationId xmlns:p14="http://schemas.microsoft.com/office/powerpoint/2010/main" val="21867895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3600451"/>
            <a:ext cx="5486400" cy="425054"/>
          </a:xfrm>
        </p:spPr>
        <p:txBody>
          <a:bodyPr anchor="b"/>
          <a:lstStyle>
            <a:lvl1pPr algn="l">
              <a:defRPr sz="2000" b="1"/>
            </a:lvl1pPr>
          </a:lstStyle>
          <a:p>
            <a:r>
              <a:rPr lang="fr-FR" smtClean="0"/>
              <a:t>Modifiez le style du titre</a:t>
            </a:r>
            <a:endParaRPr lang="fr-CA"/>
          </a:p>
        </p:txBody>
      </p:sp>
      <p:sp>
        <p:nvSpPr>
          <p:cNvPr id="3" name="Espace réservé pour une imag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dirty="0" smtClean="0"/>
          </a:p>
        </p:txBody>
      </p:sp>
      <p:sp>
        <p:nvSpPr>
          <p:cNvPr id="4" name="Espace réservé du texte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CA"/>
          </a:p>
        </p:txBody>
      </p:sp>
      <p:sp>
        <p:nvSpPr>
          <p:cNvPr id="6" name="Rectangle 5"/>
          <p:cNvSpPr>
            <a:spLocks noGrp="1" noChangeArrowheads="1"/>
          </p:cNvSpPr>
          <p:nvPr>
            <p:ph type="ftr" sz="quarter" idx="11"/>
          </p:nvPr>
        </p:nvSpPr>
        <p:spPr>
          <a:ln/>
        </p:spPr>
        <p:txBody>
          <a:bodyPr/>
          <a:lstStyle>
            <a:lvl1pPr>
              <a:defRPr/>
            </a:lvl1pPr>
          </a:lstStyle>
          <a:p>
            <a:pPr>
              <a:defRPr/>
            </a:pPr>
            <a:endParaRPr lang="fr-CA"/>
          </a:p>
        </p:txBody>
      </p:sp>
      <p:sp>
        <p:nvSpPr>
          <p:cNvPr id="7" name="Rectangle 6"/>
          <p:cNvSpPr>
            <a:spLocks noGrp="1" noChangeArrowheads="1"/>
          </p:cNvSpPr>
          <p:nvPr>
            <p:ph type="sldNum" sz="quarter" idx="12"/>
          </p:nvPr>
        </p:nvSpPr>
        <p:spPr>
          <a:ln/>
        </p:spPr>
        <p:txBody>
          <a:bodyPr/>
          <a:lstStyle>
            <a:lvl1pPr>
              <a:defRPr/>
            </a:lvl1pPr>
          </a:lstStyle>
          <a:p>
            <a:pPr>
              <a:defRPr/>
            </a:pPr>
            <a:fld id="{3886F5C5-5133-4E29-B3F7-6ED1DCD39A01}" type="slidenum">
              <a:rPr lang="fr-CA"/>
              <a:pPr>
                <a:defRPr/>
              </a:pPr>
              <a:t>‹N°›</a:t>
            </a:fld>
            <a:endParaRPr lang="fr-CA" dirty="0"/>
          </a:p>
        </p:txBody>
      </p:sp>
    </p:spTree>
    <p:extLst>
      <p:ext uri="{BB962C8B-B14F-4D97-AF65-F5344CB8AC3E}">
        <p14:creationId xmlns:p14="http://schemas.microsoft.com/office/powerpoint/2010/main" val="382439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8C2F8C4B-CD6F-467A-B88F-A0A1B8E19929}" type="slidenum">
              <a:rPr lang="fr-CA"/>
              <a:pPr>
                <a:defRPr/>
              </a:pPr>
              <a:t>‹N°›</a:t>
            </a:fld>
            <a:endParaRPr lang="fr-CA" dirty="0"/>
          </a:p>
        </p:txBody>
      </p:sp>
    </p:spTree>
    <p:extLst>
      <p:ext uri="{BB962C8B-B14F-4D97-AF65-F5344CB8AC3E}">
        <p14:creationId xmlns:p14="http://schemas.microsoft.com/office/powerpoint/2010/main" val="58911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15100" y="457200"/>
            <a:ext cx="1943100" cy="4114800"/>
          </a:xfrm>
        </p:spPr>
        <p:txBody>
          <a:bodyPr vert="eaVert"/>
          <a:lstStyle/>
          <a:p>
            <a:r>
              <a:rPr lang="fr-FR" smtClean="0"/>
              <a:t>Modifiez le style du titre</a:t>
            </a:r>
            <a:endParaRPr lang="fr-CA"/>
          </a:p>
        </p:txBody>
      </p:sp>
      <p:sp>
        <p:nvSpPr>
          <p:cNvPr id="3" name="Espace réservé du texte vertical 2"/>
          <p:cNvSpPr>
            <a:spLocks noGrp="1"/>
          </p:cNvSpPr>
          <p:nvPr>
            <p:ph type="body" orient="vert" idx="1"/>
          </p:nvPr>
        </p:nvSpPr>
        <p:spPr>
          <a:xfrm>
            <a:off x="685800" y="457200"/>
            <a:ext cx="5676900" cy="411480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4" name="Rectangle 4"/>
          <p:cNvSpPr>
            <a:spLocks noGrp="1" noChangeArrowheads="1"/>
          </p:cNvSpPr>
          <p:nvPr>
            <p:ph type="dt" sz="half" idx="10"/>
          </p:nvPr>
        </p:nvSpPr>
        <p:spPr>
          <a:ln/>
        </p:spPr>
        <p:txBody>
          <a:bodyPr/>
          <a:lstStyle>
            <a:lvl1pPr>
              <a:defRPr/>
            </a:lvl1pPr>
          </a:lstStyle>
          <a:p>
            <a:pPr>
              <a:defRPr/>
            </a:pPr>
            <a:endParaRPr lang="fr-CA"/>
          </a:p>
        </p:txBody>
      </p:sp>
      <p:sp>
        <p:nvSpPr>
          <p:cNvPr id="5" name="Rectangle 5"/>
          <p:cNvSpPr>
            <a:spLocks noGrp="1" noChangeArrowheads="1"/>
          </p:cNvSpPr>
          <p:nvPr>
            <p:ph type="ftr" sz="quarter" idx="11"/>
          </p:nvPr>
        </p:nvSpPr>
        <p:spPr>
          <a:ln/>
        </p:spPr>
        <p:txBody>
          <a:bodyPr/>
          <a:lstStyle>
            <a:lvl1pPr>
              <a:defRPr/>
            </a:lvl1pPr>
          </a:lstStyle>
          <a:p>
            <a:pPr>
              <a:defRPr/>
            </a:pPr>
            <a:endParaRPr lang="fr-CA"/>
          </a:p>
        </p:txBody>
      </p:sp>
      <p:sp>
        <p:nvSpPr>
          <p:cNvPr id="6" name="Rectangle 6"/>
          <p:cNvSpPr>
            <a:spLocks noGrp="1" noChangeArrowheads="1"/>
          </p:cNvSpPr>
          <p:nvPr>
            <p:ph type="sldNum" sz="quarter" idx="12"/>
          </p:nvPr>
        </p:nvSpPr>
        <p:spPr>
          <a:ln/>
        </p:spPr>
        <p:txBody>
          <a:bodyPr/>
          <a:lstStyle>
            <a:lvl1pPr>
              <a:defRPr/>
            </a:lvl1pPr>
          </a:lstStyle>
          <a:p>
            <a:pPr>
              <a:defRPr/>
            </a:pPr>
            <a:fld id="{4D4CA34D-6983-41DE-AD1E-BBFB8A06A153}" type="slidenum">
              <a:rPr lang="fr-CA"/>
              <a:pPr>
                <a:defRPr/>
              </a:pPr>
              <a:t>‹N°›</a:t>
            </a:fld>
            <a:endParaRPr lang="fr-CA" dirty="0"/>
          </a:p>
        </p:txBody>
      </p:sp>
    </p:spTree>
    <p:extLst>
      <p:ext uri="{BB962C8B-B14F-4D97-AF65-F5344CB8AC3E}">
        <p14:creationId xmlns:p14="http://schemas.microsoft.com/office/powerpoint/2010/main" val="12429406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457200"/>
            <a:ext cx="7772400" cy="85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CA" altLang="fr-FR" smtClean="0"/>
              <a:t>Cliquez pour modifier le style du titre du masque</a:t>
            </a:r>
          </a:p>
        </p:txBody>
      </p:sp>
      <p:sp>
        <p:nvSpPr>
          <p:cNvPr id="1027" name="Rectangle 3"/>
          <p:cNvSpPr>
            <a:spLocks noGrp="1" noChangeArrowheads="1"/>
          </p:cNvSpPr>
          <p:nvPr>
            <p:ph type="body" idx="1"/>
          </p:nvPr>
        </p:nvSpPr>
        <p:spPr bwMode="auto">
          <a:xfrm>
            <a:off x="685800" y="1485900"/>
            <a:ext cx="7772400" cy="3086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CA" altLang="fr-FR" smtClean="0"/>
              <a:t>Cliquez pour modifier les styles du texte du masque</a:t>
            </a:r>
          </a:p>
          <a:p>
            <a:pPr lvl="1"/>
            <a:r>
              <a:rPr lang="fr-CA" altLang="fr-FR" smtClean="0"/>
              <a:t>Deuxième niveau</a:t>
            </a:r>
          </a:p>
          <a:p>
            <a:pPr lvl="2"/>
            <a:r>
              <a:rPr lang="fr-CA" altLang="fr-FR" smtClean="0"/>
              <a:t>Troisième niveau</a:t>
            </a:r>
          </a:p>
          <a:p>
            <a:pPr lvl="3"/>
            <a:r>
              <a:rPr lang="fr-CA" altLang="fr-FR" smtClean="0"/>
              <a:t>Quatrième niveau</a:t>
            </a:r>
          </a:p>
          <a:p>
            <a:pPr lvl="4"/>
            <a:r>
              <a:rPr lang="fr-CA" altLang="fr-FR" smtClean="0"/>
              <a:t>Cinquième niveau</a:t>
            </a:r>
          </a:p>
        </p:txBody>
      </p:sp>
      <p:sp>
        <p:nvSpPr>
          <p:cNvPr id="1028" name="Rectangle 4"/>
          <p:cNvSpPr>
            <a:spLocks noGrp="1" noChangeArrowheads="1"/>
          </p:cNvSpPr>
          <p:nvPr>
            <p:ph type="dt" sz="half" idx="2"/>
          </p:nvPr>
        </p:nvSpPr>
        <p:spPr bwMode="auto">
          <a:xfrm>
            <a:off x="685800" y="4686300"/>
            <a:ext cx="19050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a:defRPr/>
            </a:pPr>
            <a:endParaRPr lang="fr-CA"/>
          </a:p>
        </p:txBody>
      </p:sp>
      <p:sp>
        <p:nvSpPr>
          <p:cNvPr id="1029" name="Rectangle 5"/>
          <p:cNvSpPr>
            <a:spLocks noGrp="1" noChangeArrowheads="1"/>
          </p:cNvSpPr>
          <p:nvPr>
            <p:ph type="ftr" sz="quarter" idx="3"/>
          </p:nvPr>
        </p:nvSpPr>
        <p:spPr bwMode="auto">
          <a:xfrm>
            <a:off x="3124200" y="4686300"/>
            <a:ext cx="28956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a:defRPr/>
            </a:pPr>
            <a:endParaRPr lang="fr-CA"/>
          </a:p>
        </p:txBody>
      </p:sp>
      <p:sp>
        <p:nvSpPr>
          <p:cNvPr id="1030" name="Rectangle 6"/>
          <p:cNvSpPr>
            <a:spLocks noGrp="1" noChangeArrowheads="1"/>
          </p:cNvSpPr>
          <p:nvPr>
            <p:ph type="sldNum" sz="quarter" idx="4"/>
          </p:nvPr>
        </p:nvSpPr>
        <p:spPr bwMode="auto">
          <a:xfrm>
            <a:off x="6553200" y="4686300"/>
            <a:ext cx="1905000" cy="34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a:defRPr/>
            </a:pPr>
            <a:fld id="{047CC6C0-6342-4361-9BF8-B76E0B486342}" type="slidenum">
              <a:rPr lang="fr-CA"/>
              <a:pPr>
                <a:defRPr/>
              </a:pPr>
              <a:t>‹N°›</a:t>
            </a:fld>
            <a:endParaRPr lang="fr-CA" dirty="0"/>
          </a:p>
        </p:txBody>
      </p:sp>
    </p:spTree>
  </p:cSld>
  <p:clrMap bg1="dk2" tx1="lt1" bg2="dk1"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hyperlink" Target="https://www.calq.gouv.qc.ca/e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hyperlink" Target="https://www.calq.gouv.qc.ca/en/" TargetMode="External"/><Relationship Id="rId4" Type="http://schemas.openxmlformats.org/officeDocument/2006/relationships/hyperlink" Target="https://www.calq.gouv.qc.ca/en/aides/recherche-et-creation-2/?profil_0=160&amp;profil_1=164&amp;profil_2=168&amp;disciplines=220/#tab-5"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9"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7020271" y="530737"/>
            <a:ext cx="1841030" cy="280628"/>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732244" y="250108"/>
            <a:ext cx="2129061" cy="280628"/>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732240" y="247751"/>
            <a:ext cx="4752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	ELAN</a:t>
            </a:r>
          </a:p>
        </p:txBody>
      </p:sp>
      <p:sp>
        <p:nvSpPr>
          <p:cNvPr id="17" name="ZoneTexte 15"/>
          <p:cNvSpPr txBox="1">
            <a:spLocks noChangeArrowheads="1"/>
          </p:cNvSpPr>
          <p:nvPr/>
        </p:nvSpPr>
        <p:spPr bwMode="auto">
          <a:xfrm>
            <a:off x="7020276" y="535783"/>
            <a:ext cx="41764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26 OCTOBRE 2016</a:t>
            </a:r>
          </a:p>
        </p:txBody>
      </p:sp>
      <p:pic>
        <p:nvPicPr>
          <p:cNvPr id="7"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458" y="1057150"/>
            <a:ext cx="6167628" cy="2741168"/>
          </a:xfrm>
          <a:prstGeom prst="rect">
            <a:avLst/>
          </a:prstGeom>
          <a:noFill/>
          <a:extLst>
            <a:ext uri="{909E8E84-426E-40DD-AFC4-6F175D3DCCD1}">
              <a14:hiddenFill xmlns:a14="http://schemas.microsoft.com/office/drawing/2010/main">
                <a:solidFill>
                  <a:srgbClr val="FFFFFF"/>
                </a:solidFill>
              </a14:hiddenFill>
            </a:ext>
          </a:extLst>
        </p:spPr>
      </p:pic>
      <p:sp>
        <p:nvSpPr>
          <p:cNvPr id="8"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extLst>
      <p:ext uri="{BB962C8B-B14F-4D97-AF65-F5344CB8AC3E}">
        <p14:creationId xmlns:p14="http://schemas.microsoft.com/office/powerpoint/2010/main" val="2106752757"/>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26 octobre 2016</a:t>
            </a:r>
            <a:endParaRPr lang="fr-CA" altLang="fr-FR" sz="1400"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593048" y="250110"/>
            <a:ext cx="2268252" cy="280627"/>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660232" y="247751"/>
            <a:ext cx="22010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ELAN</a:t>
            </a:r>
            <a:endParaRPr lang="fr-CA" altLang="fr-FR" sz="1400" dirty="0" smtClean="0">
              <a:latin typeface="Segoe UI" panose="020B0502040204020203" pitchFamily="34" charset="0"/>
              <a:ea typeface="Segoe UI" panose="020B0502040204020203" pitchFamily="34" charset="0"/>
              <a:cs typeface="Segoe UI" panose="020B0502040204020203" pitchFamily="34" charset="0"/>
            </a:endParaRP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920780"/>
            <a:ext cx="7128792" cy="1938992"/>
          </a:xfrm>
          <a:prstGeom prst="rect">
            <a:avLst/>
          </a:prstGeom>
          <a:noFill/>
        </p:spPr>
        <p:txBody>
          <a:bodyPr wrap="square" rtlCol="0">
            <a:spAutoFit/>
          </a:bodyPr>
          <a:lstStyle/>
          <a:p>
            <a:pPr marL="342900" indent="-342900">
              <a:buFont typeface="Arial" panose="020B0604020202020204" pitchFamily="34" charset="0"/>
              <a:buChar char="•"/>
            </a:pPr>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WHO CAN APPLY AT CALQ ?</a:t>
            </a:r>
          </a:p>
          <a:p>
            <a:pPr marL="342900" indent="-342900">
              <a:buFont typeface="Arial" panose="020B0604020202020204" pitchFamily="34" charset="0"/>
              <a:buChar char="•"/>
            </a:pPr>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WHAT GRANTS and WHEN TO APPLY ?</a:t>
            </a:r>
          </a:p>
          <a:p>
            <a:pPr marL="342900" indent="-342900">
              <a:buFont typeface="Arial" panose="020B0604020202020204" pitchFamily="34" charset="0"/>
              <a:buChar char="•"/>
            </a:pPr>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HOW DOES IT WORKS ?</a:t>
            </a:r>
          </a:p>
          <a:p>
            <a:pPr marL="342900" indent="-342900">
              <a:buFont typeface="Arial" panose="020B0604020202020204" pitchFamily="34" charset="0"/>
              <a:buChar char="•"/>
            </a:pPr>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WHO YOU CAN TALK TO ?</a:t>
            </a:r>
          </a:p>
          <a:p>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577122125"/>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7596339" y="530735"/>
            <a:ext cx="1264965" cy="332568"/>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7812360" y="250110"/>
            <a:ext cx="1048940" cy="305419"/>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7956376" y="247752"/>
            <a:ext cx="32403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VISION</a:t>
            </a:r>
          </a:p>
        </p:txBody>
      </p:sp>
      <p:sp>
        <p:nvSpPr>
          <p:cNvPr id="17" name="ZoneTexte 15"/>
          <p:cNvSpPr txBox="1">
            <a:spLocks noChangeArrowheads="1"/>
          </p:cNvSpPr>
          <p:nvPr/>
        </p:nvSpPr>
        <p:spPr bwMode="auto">
          <a:xfrm>
            <a:off x="7727178" y="555529"/>
            <a:ext cx="36561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2017-2018</a:t>
            </a:r>
          </a:p>
        </p:txBody>
      </p:sp>
      <p:pic>
        <p:nvPicPr>
          <p:cNvPr id="3075" name="Picture 3" descr="C:\Users\LJOB\Desktop\BACKUP\FLUIDITÉ\PPT\Patin_libre_groupe vertical- Zoé Ann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4" y="-962362"/>
            <a:ext cx="9141346" cy="6780193"/>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15"/>
          <p:cNvSpPr txBox="1">
            <a:spLocks noChangeArrowheads="1"/>
          </p:cNvSpPr>
          <p:nvPr/>
        </p:nvSpPr>
        <p:spPr bwMode="auto">
          <a:xfrm>
            <a:off x="6228183" y="4606282"/>
            <a:ext cx="3456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Le Patin Libre, </a:t>
            </a:r>
            <a:r>
              <a:rPr lang="fr-CA" altLang="fr-FR" sz="1400" i="1" dirty="0" smtClean="0">
                <a:latin typeface="Segoe UI" panose="020B0502040204020203" pitchFamily="34" charset="0"/>
                <a:ea typeface="Segoe UI" panose="020B0502040204020203" pitchFamily="34" charset="0"/>
                <a:cs typeface="Segoe UI" panose="020B0502040204020203" pitchFamily="34" charset="0"/>
              </a:rPr>
              <a:t>Vertical Influences</a:t>
            </a:r>
          </a:p>
        </p:txBody>
      </p:sp>
    </p:spTree>
    <p:extLst>
      <p:ext uri="{BB962C8B-B14F-4D97-AF65-F5344CB8AC3E}">
        <p14:creationId xmlns:p14="http://schemas.microsoft.com/office/powerpoint/2010/main" val="3925567755"/>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593048" y="250110"/>
            <a:ext cx="2268252" cy="280627"/>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660232" y="247751"/>
            <a:ext cx="4536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ELIGIBILITY</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GRANTS VS SUBSIDIES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403651" y="1919802"/>
            <a:ext cx="7193035" cy="1015663"/>
          </a:xfrm>
          <a:prstGeom prst="rect">
            <a:avLst/>
          </a:prstGeom>
          <a:noFill/>
        </p:spPr>
        <p:txBody>
          <a:bodyPr wrap="square" rtlCol="0">
            <a:spAutoFit/>
          </a:bodyPr>
          <a:lstStyle/>
          <a:p>
            <a:pPr marL="342900" lvl="0" indent="-342900" algn="just">
              <a:lnSpc>
                <a:spcPct val="150000"/>
              </a:lnSpc>
              <a:buClr>
                <a:srgbClr val="0D5CB3"/>
              </a:buClr>
              <a:buFont typeface="Arial" panose="020B0604020202020204" pitchFamily="34" charset="0"/>
              <a:buChar char="•"/>
            </a:pP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Grant programs are for artists (individuals)</a:t>
            </a:r>
            <a:endPar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gn="just">
              <a:lnSpc>
                <a:spcPct val="150000"/>
              </a:lnSpc>
              <a:buClr>
                <a:srgbClr val="0D5CB3"/>
              </a:buClr>
              <a:buFont typeface="Arial" panose="020B0604020202020204" pitchFamily="34" charset="0"/>
              <a:buChar char="•"/>
            </a:pP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Subsidy programs are for non profit organizations</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285263458"/>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593048" y="250110"/>
            <a:ext cx="2268252" cy="280627"/>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660232" y="247751"/>
            <a:ext cx="4536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ELIGIBILITY</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GENERAL ELIGIBILITY</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403651" y="1919802"/>
            <a:ext cx="7193035" cy="2862322"/>
          </a:xfrm>
          <a:prstGeom prst="rect">
            <a:avLst/>
          </a:prstGeom>
          <a:noFill/>
        </p:spPr>
        <p:txBody>
          <a:bodyPr wrap="square" rtlCol="0">
            <a:spAutoFit/>
          </a:bodyPr>
          <a:lstStyle/>
          <a:p>
            <a:pPr marL="342900" lvl="0" indent="-342900" algn="just">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The applicant must be a Canadian citizen or a landed immigrant as contemplated in section 2(1) of the Immigration and Refugee Protection Act. In both instances they must normally reside in Québec and have resided there for at least the preceding 12 </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months.</a:t>
            </a:r>
          </a:p>
          <a:p>
            <a:pPr marL="342900" lvl="0" indent="-342900" algn="just">
              <a:lnSpc>
                <a:spcPct val="150000"/>
              </a:lnSpc>
              <a:buClr>
                <a:srgbClr val="0D5CB3"/>
              </a:buClr>
              <a:buFont typeface="Arial" panose="020B0604020202020204" pitchFamily="34" charset="0"/>
              <a:buChar char="•"/>
            </a:pP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The applicant is a professional artist</a:t>
            </a:r>
            <a:endParaRPr lang="fr-CA"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727844416"/>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593048" y="250110"/>
            <a:ext cx="2268252" cy="280627"/>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660232" y="247751"/>
            <a:ext cx="4536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ELIGIBILITY</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PROFESSIONAL ARTIST</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403651" y="1919802"/>
            <a:ext cx="7193035" cy="2862322"/>
          </a:xfrm>
          <a:prstGeom prst="rect">
            <a:avLst/>
          </a:prstGeom>
          <a:noFill/>
        </p:spPr>
        <p:txBody>
          <a:bodyPr wrap="square" rtlCol="0">
            <a:spAutoFit/>
          </a:bodyPr>
          <a:lstStyle/>
          <a:p>
            <a:pPr marL="342900" lvl="0" indent="-342900" algn="just">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They create work or </a:t>
            </a:r>
            <a:r>
              <a:rPr lang="en-US" sz="2000" dirty="0" err="1">
                <a:solidFill>
                  <a:schemeClr val="bg2"/>
                </a:solidFill>
                <a:latin typeface="Segoe UI" panose="020B0502040204020203" pitchFamily="34" charset="0"/>
                <a:ea typeface="Segoe UI" panose="020B0502040204020203" pitchFamily="34" charset="0"/>
                <a:cs typeface="Segoe UI" panose="020B0502040204020203" pitchFamily="34" charset="0"/>
              </a:rPr>
              <a:t>practise</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 an art on their own account or offer their services for </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remuneration especially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in the fields under the responsibility of </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CALQ.</a:t>
            </a:r>
            <a:endPar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gn="just">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They have gained the recognition of their peers.</a:t>
            </a:r>
          </a:p>
          <a:p>
            <a:pPr marL="342900" lvl="0" indent="-342900" algn="just">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They disseminate or publicly interpret their works in places and/or contexts recognized by their peers</a:t>
            </a:r>
            <a:endParaRPr lang="fr-CA"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560408550"/>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593048" y="250110"/>
            <a:ext cx="2268252" cy="280627"/>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660232" y="247751"/>
            <a:ext cx="4536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ELIGIBILITY</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06855"/>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GENERAL ELIGIBILITY</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403651" y="1756469"/>
            <a:ext cx="7193035" cy="3323987"/>
          </a:xfrm>
          <a:prstGeom prst="rect">
            <a:avLst/>
          </a:prstGeom>
          <a:noFill/>
        </p:spPr>
        <p:txBody>
          <a:bodyPr wrap="square" rtlCol="0">
            <a:spAutoFit/>
          </a:bodyPr>
          <a:lstStyle/>
          <a:p>
            <a:pPr marL="342900" lvl="0" indent="-342900">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Have participated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in at least one production outside of his training or subsequent to it</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 in a professional context recognized by his peers.</a:t>
            </a:r>
          </a:p>
          <a:p>
            <a:pPr marL="342900" lvl="0" indent="-342900">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If an applicant submits a project in a discipline other than the one in which he normally pursues his career,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his project must satisfy the eligibility criteria for the new discipline</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 in which he is applying for a grant.</a:t>
            </a:r>
            <a:endParaRPr lang="fr-CA"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49391485"/>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593048" y="250110"/>
            <a:ext cx="2268252" cy="280627"/>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660232" y="247751"/>
            <a:ext cx="4536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ELIGIBILITY</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TWO CATEGORIES OF ARTISTS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403651" y="1919802"/>
            <a:ext cx="7193035" cy="2862322"/>
          </a:xfrm>
          <a:prstGeom prst="rect">
            <a:avLst/>
          </a:prstGeom>
          <a:noFill/>
        </p:spPr>
        <p:txBody>
          <a:bodyPr wrap="square" rtlCol="0">
            <a:spAutoFit/>
          </a:bodyPr>
          <a:lstStyle/>
          <a:p>
            <a:pPr marL="342900" lvl="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EMERGING ARTIST: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The applicant must have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a maximum of five years</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 of professional artistic practice at the time of filing the application.</a:t>
            </a:r>
            <a:r>
              <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t>
            </a:r>
          </a:p>
          <a:p>
            <a:pPr marL="34290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DEVELOPMENT: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The applicant must have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a </a:t>
            </a: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minimum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of </a:t>
            </a: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two years</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of professional artistic practice at the time of filing the application.</a:t>
            </a:r>
            <a:r>
              <a:rPr lang="fr-CA" sz="2000" dirty="0">
                <a:solidFill>
                  <a:schemeClr val="bg2"/>
                </a:solidFill>
                <a:latin typeface="Segoe UI" panose="020B0502040204020203" pitchFamily="34" charset="0"/>
                <a:ea typeface="Segoe UI" panose="020B0502040204020203" pitchFamily="34" charset="0"/>
                <a:cs typeface="Segoe UI" panose="020B0502040204020203" pitchFamily="34" charset="0"/>
              </a:rPr>
              <a:t> </a:t>
            </a:r>
          </a:p>
        </p:txBody>
      </p:sp>
    </p:spTree>
    <p:extLst>
      <p:ext uri="{BB962C8B-B14F-4D97-AF65-F5344CB8AC3E}">
        <p14:creationId xmlns:p14="http://schemas.microsoft.com/office/powerpoint/2010/main" val="3943135479"/>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593048" y="250110"/>
            <a:ext cx="2268252" cy="280627"/>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660232" y="247751"/>
            <a:ext cx="4536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ELIGIBILITY</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TWO CATEGORIES OF ARTISTS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403651" y="1919802"/>
            <a:ext cx="7193035" cy="2862322"/>
          </a:xfrm>
          <a:prstGeom prst="rect">
            <a:avLst/>
          </a:prstGeom>
          <a:noFill/>
        </p:spPr>
        <p:txBody>
          <a:bodyPr wrap="square" rtlCol="0">
            <a:spAutoFit/>
          </a:bodyPr>
          <a:lstStyle/>
          <a:p>
            <a:pPr marL="342900" lvl="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EMERGING ARTIST: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The applicant must have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a maximum of five years</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 of professional artistic practice at the time of filing the application.</a:t>
            </a:r>
            <a:r>
              <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t>
            </a:r>
          </a:p>
          <a:p>
            <a:pPr marL="34290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DEVELOPMENT: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The applicant must have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a </a:t>
            </a: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minimum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of </a:t>
            </a: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two years</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of professional artistic practice at the time of filing the application.</a:t>
            </a:r>
            <a:r>
              <a:rPr lang="fr-CA" sz="2000" dirty="0">
                <a:solidFill>
                  <a:schemeClr val="bg2"/>
                </a:solidFill>
                <a:latin typeface="Segoe UI" panose="020B0502040204020203" pitchFamily="34" charset="0"/>
                <a:ea typeface="Segoe UI" panose="020B0502040204020203" pitchFamily="34" charset="0"/>
                <a:cs typeface="Segoe UI" panose="020B0502040204020203" pitchFamily="34" charset="0"/>
              </a:rPr>
              <a:t> </a:t>
            </a:r>
          </a:p>
        </p:txBody>
      </p:sp>
    </p:spTree>
    <p:extLst>
      <p:ext uri="{BB962C8B-B14F-4D97-AF65-F5344CB8AC3E}">
        <p14:creationId xmlns:p14="http://schemas.microsoft.com/office/powerpoint/2010/main" val="221670836"/>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593048" y="250110"/>
            <a:ext cx="2268252" cy="280627"/>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660232" y="247751"/>
            <a:ext cx="4536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ELIGIBILITY</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TWO CATEGORIES OF ARTISTS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403651" y="1919802"/>
            <a:ext cx="7193035" cy="2862322"/>
          </a:xfrm>
          <a:prstGeom prst="rect">
            <a:avLst/>
          </a:prstGeom>
          <a:noFill/>
        </p:spPr>
        <p:txBody>
          <a:bodyPr wrap="square" rtlCol="0">
            <a:spAutoFit/>
          </a:bodyPr>
          <a:lstStyle/>
          <a:p>
            <a:pPr marL="342900" lvl="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EMERGING ARTIST: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An applicant cannot submit more than one application per section in the Emerging Artist category in the same fiscal </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year.</a:t>
            </a:r>
            <a:r>
              <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t>
            </a:r>
            <a:endPar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DEVELOPMENT: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An applicant can submit no more than five separate applications and can receive a maximum of five grants in any given fiscal year for the </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CALQ.</a:t>
            </a:r>
            <a:r>
              <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t>
            </a:r>
            <a:endParaRPr lang="fr-CA"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140697890"/>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593048" y="250110"/>
            <a:ext cx="2268252" cy="280627"/>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660232" y="247751"/>
            <a:ext cx="4536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ELIGIBILITY</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OTHER CONDITIONS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403651" y="1919802"/>
            <a:ext cx="7193035" cy="2862322"/>
          </a:xfrm>
          <a:prstGeom prst="rect">
            <a:avLst/>
          </a:prstGeom>
          <a:noFill/>
        </p:spPr>
        <p:txBody>
          <a:bodyPr wrap="square" rtlCol="0">
            <a:spAutoFit/>
          </a:bodyPr>
          <a:lstStyle/>
          <a:p>
            <a:pPr marL="342900" lvl="0" indent="-342900">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For open applications with no set deadlines, an application must be submitted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at least four weeks prior to the project start date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to be deemed eligible</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t>
            </a:r>
            <a:endPar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indent="-342900">
              <a:lnSpc>
                <a:spcPct val="150000"/>
              </a:lnSpc>
              <a:buClr>
                <a:srgbClr val="0D5CB3"/>
              </a:buClr>
              <a:buFont typeface="Arial" panose="020B0604020202020204" pitchFamily="34" charset="0"/>
              <a:buChar char="•"/>
            </a:pP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An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applicant who has already received financial support under a CALQ grant program, regardless of the section, is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obliged to produce a Report on the use of the grant</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t>
            </a:r>
            <a:r>
              <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t>
            </a:r>
            <a:endParaRPr lang="fr-CA"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222462654"/>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6593048" y="250110"/>
            <a:ext cx="2268252" cy="280627"/>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6660232" y="247751"/>
            <a:ext cx="4536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ELIGIBILITY</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DISCIPLINES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403651" y="1919802"/>
            <a:ext cx="6905000" cy="2842253"/>
          </a:xfrm>
          <a:prstGeom prst="rect">
            <a:avLst/>
          </a:prstGeom>
          <a:noFill/>
        </p:spPr>
        <p:txBody>
          <a:bodyPr wrap="square" numCol="2" rtlCol="0">
            <a:spAutoFit/>
          </a:bodyPr>
          <a:lstStyle/>
          <a:p>
            <a:pPr marL="342900" lvl="0" indent="-342900">
              <a:lnSpc>
                <a:spcPct val="150000"/>
              </a:lnSpc>
              <a:buClr>
                <a:srgbClr val="0D5CB3"/>
              </a:buClr>
              <a:buFont typeface="Arial" panose="020B0604020202020204" pitchFamily="34" charset="0"/>
              <a:buChar char="•"/>
            </a:pPr>
            <a:r>
              <a:rPr lang="fr-CA" sz="20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Circus</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nSpc>
                <a:spcPct val="150000"/>
              </a:lnSpc>
              <a:buClr>
                <a:srgbClr val="0D5CB3"/>
              </a:buClr>
              <a:buFont typeface="Arial" panose="020B0604020202020204" pitchFamily="34" charset="0"/>
              <a:buChar char="•"/>
            </a:pPr>
            <a:r>
              <a:rPr lang="fr-CA" sz="20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Multidisciplinary</a:t>
            </a: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arts</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Digital arts</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Visual arts</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nSpc>
                <a:spcPct val="150000"/>
              </a:lnSpc>
              <a:buClr>
                <a:srgbClr val="0D5CB3"/>
              </a:buClr>
              <a:buFont typeface="Arial" panose="020B0604020202020204" pitchFamily="34" charset="0"/>
              <a:buChar char="•"/>
            </a:pPr>
            <a:r>
              <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Chanson</a:t>
            </a:r>
          </a:p>
          <a:p>
            <a:pPr marL="342900" lvl="0" indent="-342900">
              <a:lnSpc>
                <a:spcPct val="150000"/>
              </a:lnSpc>
              <a:buClr>
                <a:srgbClr val="0D5CB3"/>
              </a:buClr>
              <a:buFont typeface="Arial" panose="020B0604020202020204" pitchFamily="34" charset="0"/>
              <a:buChar char="•"/>
            </a:pPr>
            <a:r>
              <a:rPr lang="fr-CA" sz="20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Cinema</a:t>
            </a: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and </a:t>
            </a:r>
            <a:r>
              <a:rPr lang="fr-CA" sz="20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video</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nSpc>
                <a:spcPct val="150000"/>
              </a:lnSpc>
              <a:buClr>
                <a:srgbClr val="0D5CB3"/>
              </a:buClr>
              <a:buFont typeface="Arial" panose="020B0604020202020204" pitchFamily="34" charset="0"/>
              <a:buChar char="•"/>
            </a:pPr>
            <a:r>
              <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Danse</a:t>
            </a:r>
          </a:p>
          <a:p>
            <a:pPr marL="342900" lvl="0" indent="-342900">
              <a:lnSpc>
                <a:spcPct val="150000"/>
              </a:lnSpc>
              <a:buClr>
                <a:srgbClr val="0D5CB3"/>
              </a:buClr>
              <a:buFont typeface="Arial" panose="020B0604020202020204" pitchFamily="34" charset="0"/>
              <a:buChar char="•"/>
            </a:pPr>
            <a:r>
              <a:rPr lang="fr-CA" sz="20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Literature</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Arts and </a:t>
            </a:r>
            <a:r>
              <a:rPr lang="fr-CA" sz="20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crafts</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Music</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nSpc>
                <a:spcPct val="150000"/>
              </a:lnSpc>
              <a:buClr>
                <a:srgbClr val="0D5CB3"/>
              </a:buClr>
              <a:buFont typeface="Arial" panose="020B0604020202020204" pitchFamily="34" charset="0"/>
              <a:buChar char="•"/>
            </a:pPr>
            <a:r>
              <a:rPr lang="fr-CA"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Architectural </a:t>
            </a:r>
            <a:r>
              <a:rPr lang="fr-CA" sz="20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research</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nSpc>
                <a:spcPct val="150000"/>
              </a:lnSpc>
              <a:buClr>
                <a:srgbClr val="0D5CB3"/>
              </a:buClr>
              <a:buFont typeface="Arial" panose="020B0604020202020204" pitchFamily="34" charset="0"/>
              <a:buChar char="•"/>
            </a:pPr>
            <a:r>
              <a:rPr lang="fr-CA" sz="20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Theatre</a:t>
            </a:r>
            <a:endParaRPr lang="fr-CA"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95491721"/>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16" name="Rectangle 15"/>
          <p:cNvSpPr/>
          <p:nvPr/>
        </p:nvSpPr>
        <p:spPr>
          <a:xfrm>
            <a:off x="6774864" y="530737"/>
            <a:ext cx="2086441" cy="332567"/>
          </a:xfrm>
          <a:prstGeom prst="rect">
            <a:avLst/>
          </a:prstGeom>
          <a:solidFill>
            <a:srgbClr val="00ADEE"/>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defRPr/>
            </a:pPr>
            <a:endParaRPr lang="fr-CA" altLang="fr-FR" dirty="0">
              <a:latin typeface="Segoe UI" panose="020B0502040204020203" pitchFamily="34" charset="0"/>
              <a:ea typeface="Segoe UI" panose="020B0502040204020203" pitchFamily="34" charset="0"/>
              <a:cs typeface="Segoe UI" panose="020B0502040204020203" pitchFamily="34" charset="0"/>
            </a:endParaRPr>
          </a:p>
        </p:txBody>
      </p:sp>
      <p:sp>
        <p:nvSpPr>
          <p:cNvPr id="4" name="Rectangle 3"/>
          <p:cNvSpPr/>
          <p:nvPr/>
        </p:nvSpPr>
        <p:spPr>
          <a:xfrm>
            <a:off x="7972028" y="250108"/>
            <a:ext cx="889272" cy="280628"/>
          </a:xfrm>
          <a:prstGeom prst="rect">
            <a:avLst/>
          </a:prstGeom>
          <a:solidFill>
            <a:srgbClr val="0D5CB3"/>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CA" b="1">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3079" name="ZoneTexte 15"/>
          <p:cNvSpPr txBox="1">
            <a:spLocks noChangeArrowheads="1"/>
          </p:cNvSpPr>
          <p:nvPr/>
        </p:nvSpPr>
        <p:spPr bwMode="auto">
          <a:xfrm>
            <a:off x="7972028" y="250110"/>
            <a:ext cx="40888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QUAND</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5"/>
          <p:cNvSpPr txBox="1">
            <a:spLocks noChangeArrowheads="1"/>
          </p:cNvSpPr>
          <p:nvPr/>
        </p:nvSpPr>
        <p:spPr bwMode="auto">
          <a:xfrm>
            <a:off x="6774864" y="555528"/>
            <a:ext cx="4608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Programmes 2017-2018</a:t>
            </a:r>
          </a:p>
        </p:txBody>
      </p:sp>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Photo artiste</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pic>
        <p:nvPicPr>
          <p:cNvPr id="2050" name="Picture 2" descr="Résultats de recherche d'images pour « oeuvre de l'année montréal calq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12" y="-597882"/>
            <a:ext cx="9293277" cy="6193968"/>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5"/>
          <p:cNvSpPr txBox="1">
            <a:spLocks noChangeArrowheads="1"/>
          </p:cNvSpPr>
          <p:nvPr/>
        </p:nvSpPr>
        <p:spPr bwMode="auto">
          <a:xfrm>
            <a:off x="6660231" y="4606282"/>
            <a:ext cx="3456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Diane Morin, </a:t>
            </a:r>
            <a:r>
              <a:rPr lang="fr-CA" altLang="fr-FR" sz="1400" i="1" dirty="0" smtClean="0">
                <a:latin typeface="Segoe UI" panose="020B0502040204020203" pitchFamily="34" charset="0"/>
                <a:ea typeface="Segoe UI" panose="020B0502040204020203" pitchFamily="34" charset="0"/>
                <a:cs typeface="Segoe UI" panose="020B0502040204020203" pitchFamily="34" charset="0"/>
              </a:rPr>
              <a:t>Imbrication</a:t>
            </a:r>
          </a:p>
        </p:txBody>
      </p:sp>
    </p:spTree>
    <p:extLst>
      <p:ext uri="{BB962C8B-B14F-4D97-AF65-F5344CB8AC3E}">
        <p14:creationId xmlns:p14="http://schemas.microsoft.com/office/powerpoint/2010/main" val="1383239824"/>
      </p:ext>
    </p:extLst>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179859" y="1919802"/>
            <a:ext cx="7561519" cy="2862322"/>
          </a:xfrm>
          <a:prstGeom prst="rect">
            <a:avLst/>
          </a:prstGeom>
          <a:noFill/>
        </p:spPr>
        <p:txBody>
          <a:bodyPr wrap="square" rtlCol="0">
            <a:spAutoFit/>
          </a:bodyPr>
          <a:lstStyle/>
          <a:p>
            <a:pPr lvl="0">
              <a:lnSpc>
                <a:spcPct val="150000"/>
              </a:lnSpc>
              <a:buClr>
                <a:srgbClr val="0D5CB3"/>
              </a:buClr>
            </a:pP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Application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deadline: Anytime</a:t>
            </a:r>
          </a:p>
          <a:p>
            <a:pPr lvl="0" algn="just">
              <a:lnSpc>
                <a:spcPct val="150000"/>
              </a:lnSpc>
              <a:buClr>
                <a:srgbClr val="0D5CB3"/>
              </a:buCl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Support for professional artists and writers to travel to accept invitations to participate in activities related to their artistic disciplines or career </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development.</a:t>
            </a:r>
          </a:p>
          <a:p>
            <a:pPr lvl="0" algn="just">
              <a:lnSpc>
                <a:spcPct val="150000"/>
              </a:lnSpc>
              <a:buClr>
                <a:srgbClr val="0D5CB3"/>
              </a:buClr>
            </a:pPr>
            <a:endPar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algn="r">
              <a:lnSpc>
                <a:spcPct val="150000"/>
              </a:lnSpc>
              <a:buClr>
                <a:srgbClr val="0D5CB3"/>
              </a:buClr>
            </a:pP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Maximum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allowable</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amount</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determined</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by the destination</a:t>
            </a:r>
            <a:endPar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ZoneTexte 4"/>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TRAVEL</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59104241"/>
      </p:ext>
    </p:extLst>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5"/>
          <p:cNvSpPr txBox="1">
            <a:spLocks noChangeArrowheads="1"/>
          </p:cNvSpPr>
          <p:nvPr/>
        </p:nvSpPr>
        <p:spPr bwMode="auto">
          <a:xfrm>
            <a:off x="7308310" y="535783"/>
            <a:ext cx="36975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Regular programs</a:t>
            </a:r>
          </a:p>
        </p:txBody>
      </p:sp>
      <p:sp>
        <p:nvSpPr>
          <p:cNvPr id="13" name="ZoneTexte 12"/>
          <p:cNvSpPr txBox="1"/>
          <p:nvPr/>
        </p:nvSpPr>
        <p:spPr>
          <a:xfrm>
            <a:off x="1179859" y="1430643"/>
            <a:ext cx="7416827" cy="4022025"/>
          </a:xfrm>
          <a:prstGeom prst="rect">
            <a:avLst/>
          </a:prstGeom>
          <a:noFill/>
        </p:spPr>
        <p:txBody>
          <a:bodyPr wrap="square" rtlCol="0">
            <a:spAutoFit/>
          </a:bodyPr>
          <a:lstStyle/>
          <a:p>
            <a:pPr marL="342900" lvl="0" indent="-342900" algn="just">
              <a:lnSpc>
                <a:spcPct val="150000"/>
              </a:lnSpc>
              <a:buClr>
                <a:srgbClr val="0D5CB3"/>
              </a:buClr>
              <a:buFont typeface="Arial" panose="020B0604020202020204" pitchFamily="34" charset="0"/>
              <a:buChar char="•"/>
            </a:pP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$750</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 Québec (except </a:t>
            </a:r>
            <a:r>
              <a:rPr lang="en-US" sz="2000" dirty="0" err="1">
                <a:solidFill>
                  <a:schemeClr val="bg2"/>
                </a:solidFill>
                <a:latin typeface="Segoe UI" panose="020B0502040204020203" pitchFamily="34" charset="0"/>
                <a:ea typeface="Segoe UI" panose="020B0502040204020203" pitchFamily="34" charset="0"/>
                <a:cs typeface="Segoe UI" panose="020B0502040204020203" pitchFamily="34" charset="0"/>
              </a:rPr>
              <a:t>Îles</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-de-la-Madeleine), Ontario and the Maritimes (except Newfoundland)</a:t>
            </a:r>
          </a:p>
          <a:p>
            <a:pPr marL="342900" lvl="0" indent="-342900" algn="just">
              <a:lnSpc>
                <a:spcPct val="150000"/>
              </a:lnSpc>
              <a:buClr>
                <a:srgbClr val="0D5CB3"/>
              </a:buClr>
              <a:buFont typeface="Arial" panose="020B0604020202020204" pitchFamily="34" charset="0"/>
              <a:buChar char="•"/>
            </a:pP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$1000</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 Nord du Québec (except Nunavik), </a:t>
            </a:r>
            <a:r>
              <a:rPr lang="en-US" sz="2000" dirty="0" err="1">
                <a:solidFill>
                  <a:schemeClr val="bg2"/>
                </a:solidFill>
                <a:latin typeface="Segoe UI" panose="020B0502040204020203" pitchFamily="34" charset="0"/>
                <a:ea typeface="Segoe UI" panose="020B0502040204020203" pitchFamily="34" charset="0"/>
                <a:cs typeface="Segoe UI" panose="020B0502040204020203" pitchFamily="34" charset="0"/>
              </a:rPr>
              <a:t>Îles</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-de-la-Madeleine, other provinces of </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Canada and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New England </a:t>
            </a:r>
            <a:endPar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342900" lvl="0" indent="-342900" algn="just">
              <a:lnSpc>
                <a:spcPct val="150000"/>
              </a:lnSpc>
              <a:buClr>
                <a:srgbClr val="0D5CB3"/>
              </a:buClr>
              <a:buFont typeface="Arial" panose="020B0604020202020204" pitchFamily="34" charset="0"/>
              <a:buChar char="•"/>
            </a:pP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2000</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 Nunavik, United States (except New England), Europe and Mexico</a:t>
            </a:r>
          </a:p>
          <a:p>
            <a:pPr marL="342900" lvl="0" indent="-342900" algn="just">
              <a:lnSpc>
                <a:spcPct val="150000"/>
              </a:lnSpc>
              <a:buClr>
                <a:srgbClr val="0D5CB3"/>
              </a:buClr>
              <a:buFont typeface="Arial" panose="020B0604020202020204" pitchFamily="34" charset="0"/>
              <a:buChar char="•"/>
            </a:pP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$2500</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 Africa, Asia, Oceania, Central America, South America</a:t>
            </a:r>
            <a:endPar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21297355"/>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179859" y="1919802"/>
            <a:ext cx="7416827" cy="3323987"/>
          </a:xfrm>
          <a:prstGeom prst="rect">
            <a:avLst/>
          </a:prstGeom>
          <a:noFill/>
        </p:spPr>
        <p:txBody>
          <a:bodyPr wrap="square" rtlCol="0">
            <a:spAutoFit/>
          </a:bodyPr>
          <a:lstStyle/>
          <a:p>
            <a:pPr lvl="0">
              <a:lnSpc>
                <a:spcPct val="150000"/>
              </a:lnSpc>
              <a:buClr>
                <a:srgbClr val="0D5CB3"/>
              </a:buClr>
            </a:pP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Application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deadline: Anytime</a:t>
            </a:r>
          </a:p>
          <a:p>
            <a:pPr lvl="0" algn="just">
              <a:lnSpc>
                <a:spcPct val="150000"/>
              </a:lnSpc>
              <a:buClr>
                <a:srgbClr val="0D5CB3"/>
              </a:buClr>
            </a:pP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Support for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artists to participate in internships, workshops, seminars or conferences to expand their knowledge, invigorate their artistic approach and acquire greater mastery of their </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art.</a:t>
            </a:r>
          </a:p>
          <a:p>
            <a:pPr lvl="0" algn="just">
              <a:lnSpc>
                <a:spcPct val="150000"/>
              </a:lnSpc>
              <a:buClr>
                <a:srgbClr val="0D5CB3"/>
              </a:buClr>
            </a:pPr>
            <a:endPar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algn="r">
              <a:lnSpc>
                <a:spcPct val="150000"/>
              </a:lnSpc>
              <a:buClr>
                <a:srgbClr val="0D5CB3"/>
              </a:buClr>
            </a:pP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Maximum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allowable</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amount</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a:t>
            </a:r>
            <a:r>
              <a:rPr lang="fr-CA" sz="2000" b="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 9’000 $</a:t>
            </a:r>
            <a:endParaRPr lang="fr-CA"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gn="just">
              <a:lnSpc>
                <a:spcPct val="150000"/>
              </a:lnSpc>
              <a:buClr>
                <a:srgbClr val="0D5CB3"/>
              </a:buClr>
            </a:pPr>
            <a:endPar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ZoneTexte 4"/>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PROFESSIONAL DEVELOPMENT</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24893277"/>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3" name="ZoneTexte 12"/>
          <p:cNvSpPr txBox="1"/>
          <p:nvPr/>
        </p:nvSpPr>
        <p:spPr>
          <a:xfrm>
            <a:off x="1179859" y="1919802"/>
            <a:ext cx="7416827" cy="2862322"/>
          </a:xfrm>
          <a:prstGeom prst="rect">
            <a:avLst/>
          </a:prstGeom>
          <a:noFill/>
        </p:spPr>
        <p:txBody>
          <a:bodyPr wrap="square" rtlCol="0">
            <a:spAutoFit/>
          </a:bodyPr>
          <a:lstStyle/>
          <a:p>
            <a:pPr marL="342900" lvl="0" indent="-342900" algn="just">
              <a:lnSpc>
                <a:spcPct val="150000"/>
              </a:lnSpc>
              <a:buClr>
                <a:srgbClr val="0D5CB3"/>
              </a:buClr>
              <a:buFont typeface="Arial" panose="020B0604020202020204" pitchFamily="34" charset="0"/>
              <a:buChar char="•"/>
            </a:pP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Participation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as a resource person in workshops or specialized events in or outside Québec</a:t>
            </a:r>
          </a:p>
          <a:p>
            <a:pPr marL="342900" lvl="0" indent="-342900" algn="just">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Travel upon an invitation from inside or outside Québec to enable the applicant to present and expand the influence of his artistic work</a:t>
            </a:r>
          </a:p>
          <a:p>
            <a:pPr marL="342900" lvl="0" indent="-342900" algn="just">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Travel to engage in a research and creative residency</a:t>
            </a:r>
            <a:endPar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
        <p:nvSpPr>
          <p:cNvPr id="14" name="ZoneTexte 13"/>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&gt; ELIGIBLE PROJECTS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930107364"/>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179859" y="1919802"/>
            <a:ext cx="7416827" cy="2862322"/>
          </a:xfrm>
          <a:prstGeom prst="rect">
            <a:avLst/>
          </a:prstGeom>
          <a:noFill/>
        </p:spPr>
        <p:txBody>
          <a:bodyPr wrap="square" rtlCol="0">
            <a:spAutoFit/>
          </a:bodyPr>
          <a:lstStyle/>
          <a:p>
            <a:pPr marL="342900" lvl="0" indent="-342900" algn="just">
              <a:lnSpc>
                <a:spcPct val="150000"/>
              </a:lnSpc>
              <a:buClr>
                <a:srgbClr val="0D5CB3"/>
              </a:buClr>
              <a:buFont typeface="Arial" panose="020B0604020202020204" pitchFamily="34" charset="0"/>
              <a:buChar char="•"/>
            </a:pP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Participation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as a resource person in workshops or specialized events in or outside Québec</a:t>
            </a:r>
          </a:p>
          <a:p>
            <a:pPr marL="342900" lvl="0" indent="-342900" algn="just">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Travel upon an invitation from inside or outside Québec to enable the applicant to present and expand the influence of his artistic work</a:t>
            </a:r>
          </a:p>
          <a:p>
            <a:pPr marL="342900" lvl="0" indent="-342900" algn="just">
              <a:lnSpc>
                <a:spcPct val="150000"/>
              </a:lnSpc>
              <a:buClr>
                <a:srgbClr val="0D5CB3"/>
              </a:buClr>
              <a:buFont typeface="Arial" panose="020B0604020202020204" pitchFamily="34" charset="0"/>
              <a:buChar cha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Travel to engage in a research and creative residency</a:t>
            </a:r>
            <a:endPar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ZoneTexte 4"/>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&gt; ELIGIBLE PROJECTS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901968093"/>
      </p:ext>
    </p:extLst>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179859" y="1919802"/>
            <a:ext cx="7416827" cy="3323987"/>
          </a:xfrm>
          <a:prstGeom prst="rect">
            <a:avLst/>
          </a:prstGeom>
          <a:noFill/>
        </p:spPr>
        <p:txBody>
          <a:bodyPr wrap="square" rtlCol="0">
            <a:spAutoFit/>
          </a:bodyPr>
          <a:lstStyle/>
          <a:p>
            <a:pPr lvl="0">
              <a:lnSpc>
                <a:spcPct val="150000"/>
              </a:lnSpc>
              <a:buClr>
                <a:srgbClr val="0D5CB3"/>
              </a:buClr>
            </a:pP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Application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deadline: </a:t>
            </a: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Anytime (Emerging Artists)</a:t>
            </a:r>
          </a:p>
          <a:p>
            <a:pPr lvl="0" algn="just">
              <a:lnSpc>
                <a:spcPct val="150000"/>
              </a:lnSpc>
              <a:buClr>
                <a:srgbClr val="0D5CB3"/>
              </a:buClr>
            </a:pP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Support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for research, creation and exploration intended to help launch an artist’s professional career and foster his integration into professional circles engaged in the arts and literature</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t>
            </a:r>
          </a:p>
          <a:p>
            <a:pPr algn="r">
              <a:lnSpc>
                <a:spcPct val="150000"/>
              </a:lnSpc>
              <a:buClr>
                <a:srgbClr val="0D5CB3"/>
              </a:buClr>
            </a:pPr>
            <a:endPar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algn="r">
              <a:lnSpc>
                <a:spcPct val="150000"/>
              </a:lnSpc>
              <a:buClr>
                <a:srgbClr val="0D5CB3"/>
              </a:buClr>
            </a:pPr>
            <a:r>
              <a:rPr lang="fr-CA" sz="2000" b="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Maximum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allowable</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amount</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 </a:t>
            </a:r>
            <a:r>
              <a:rPr lang="fr-CA" sz="2000" b="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15’000 </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a:t>
            </a:r>
            <a:endParaRPr lang="fr-CA"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gn="just">
              <a:lnSpc>
                <a:spcPct val="150000"/>
              </a:lnSpc>
              <a:buClr>
                <a:srgbClr val="0D5CB3"/>
              </a:buClr>
            </a:pPr>
            <a:endPar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ZoneTexte 4"/>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RESEARCH, CREATION AND EXPLORATION</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401704037"/>
      </p:ext>
    </p:extLst>
  </p:cSld>
  <p:clrMapOvr>
    <a:masterClrMapping/>
  </p:clrMapOvr>
  <p:transition spd="med">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179859" y="1919802"/>
            <a:ext cx="7416827" cy="3323987"/>
          </a:xfrm>
          <a:prstGeom prst="rect">
            <a:avLst/>
          </a:prstGeom>
          <a:noFill/>
        </p:spPr>
        <p:txBody>
          <a:bodyPr wrap="square" rtlCol="0">
            <a:spAutoFit/>
          </a:bodyPr>
          <a:lstStyle/>
          <a:p>
            <a:pPr lvl="0">
              <a:lnSpc>
                <a:spcPct val="150000"/>
              </a:lnSpc>
              <a:buClr>
                <a:srgbClr val="0D5CB3"/>
              </a:buClr>
            </a:pP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Application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deadline: </a:t>
            </a: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Anytime (Development artists)</a:t>
            </a:r>
            <a:endPar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gn="just">
              <a:lnSpc>
                <a:spcPct val="150000"/>
              </a:lnSpc>
              <a:buClr>
                <a:srgbClr val="0D5CB3"/>
              </a:buCl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Support for research, writing, the creation of works and the realization of projects that nurture the evolution of an artistic or literary approach</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t>
            </a:r>
          </a:p>
          <a:p>
            <a:pPr lvl="0" algn="just">
              <a:lnSpc>
                <a:spcPct val="150000"/>
              </a:lnSpc>
              <a:buClr>
                <a:srgbClr val="0D5CB3"/>
              </a:buClr>
            </a:pPr>
            <a:endPar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algn="r">
              <a:lnSpc>
                <a:spcPct val="150000"/>
              </a:lnSpc>
              <a:buClr>
                <a:srgbClr val="0D5CB3"/>
              </a:buClr>
            </a:pP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Maximum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allowable</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amount</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 </a:t>
            </a:r>
            <a:r>
              <a:rPr lang="fr-CA" sz="2000" b="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25’000 $ | 50’000$</a:t>
            </a:r>
            <a:endParaRPr lang="fr-CA"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gn="just">
              <a:lnSpc>
                <a:spcPct val="150000"/>
              </a:lnSpc>
              <a:buClr>
                <a:srgbClr val="0D5CB3"/>
              </a:buClr>
            </a:pPr>
            <a:endPar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ZoneTexte 4"/>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RESEARCH AND CREATION</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978227195"/>
      </p:ext>
    </p:extLst>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179859" y="1919802"/>
            <a:ext cx="7416827" cy="3323987"/>
          </a:xfrm>
          <a:prstGeom prst="rect">
            <a:avLst/>
          </a:prstGeom>
          <a:noFill/>
        </p:spPr>
        <p:txBody>
          <a:bodyPr wrap="square" rtlCol="0">
            <a:spAutoFit/>
          </a:bodyPr>
          <a:lstStyle/>
          <a:p>
            <a:pPr>
              <a:lnSpc>
                <a:spcPct val="150000"/>
              </a:lnSpc>
              <a:buClr>
                <a:srgbClr val="0D5CB3"/>
              </a:buClr>
            </a:pP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Application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deadline: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Anytime (Development artists</a:t>
            </a: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t>
            </a:r>
            <a:endPar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gn="just">
              <a:lnSpc>
                <a:spcPct val="150000"/>
              </a:lnSpc>
              <a:buClr>
                <a:srgbClr val="0D5CB3"/>
              </a:buClr>
            </a:pP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Support for the production of promotional tools to expand an artist’s career or their work’s influence in order to broaden their dissemination network and diversify financing sources</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t>
            </a:r>
          </a:p>
          <a:p>
            <a:pPr lvl="0" algn="just">
              <a:lnSpc>
                <a:spcPct val="150000"/>
              </a:lnSpc>
              <a:buClr>
                <a:srgbClr val="0D5CB3"/>
              </a:buClr>
            </a:pPr>
            <a:endPar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gn="r">
              <a:lnSpc>
                <a:spcPct val="150000"/>
              </a:lnSpc>
              <a:buClr>
                <a:srgbClr val="0D5CB3"/>
              </a:buClr>
            </a:pP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Maximum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allowable</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amount</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 </a:t>
            </a:r>
            <a:r>
              <a:rPr lang="fr-CA" sz="2000" b="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20’000 $</a:t>
            </a:r>
          </a:p>
          <a:p>
            <a:pPr lvl="0" algn="r">
              <a:lnSpc>
                <a:spcPct val="150000"/>
              </a:lnSpc>
              <a:buClr>
                <a:srgbClr val="0D5CB3"/>
              </a:buClr>
            </a:pPr>
            <a:r>
              <a:rPr lang="fr-CA" sz="1600" i="1" dirty="0">
                <a:solidFill>
                  <a:srgbClr val="FF0000"/>
                </a:solidFill>
                <a:latin typeface="Segoe UI" panose="020B0502040204020203" pitchFamily="34" charset="0"/>
                <a:ea typeface="Segoe UI" panose="020B0502040204020203" pitchFamily="34" charset="0"/>
                <a:cs typeface="Segoe UI" panose="020B0502040204020203" pitchFamily="34" charset="0"/>
              </a:rPr>
              <a:t>a</a:t>
            </a:r>
            <a:r>
              <a:rPr lang="fr-CA" sz="1600" i="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rts and </a:t>
            </a:r>
            <a:r>
              <a:rPr lang="fr-CA" sz="1600" i="1" dirty="0" err="1" smtClean="0">
                <a:solidFill>
                  <a:srgbClr val="FF0000"/>
                </a:solidFill>
                <a:latin typeface="Segoe UI" panose="020B0502040204020203" pitchFamily="34" charset="0"/>
                <a:ea typeface="Segoe UI" panose="020B0502040204020203" pitchFamily="34" charset="0"/>
                <a:cs typeface="Segoe UI" panose="020B0502040204020203" pitchFamily="34" charset="0"/>
              </a:rPr>
              <a:t>crafts</a:t>
            </a:r>
            <a:r>
              <a:rPr lang="fr-CA" sz="1600" i="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 digital Arts, </a:t>
            </a:r>
            <a:r>
              <a:rPr lang="fr-CA" sz="1600" i="1" dirty="0" err="1">
                <a:solidFill>
                  <a:srgbClr val="FF0000"/>
                </a:solidFill>
                <a:latin typeface="Segoe UI" panose="020B0502040204020203" pitchFamily="34" charset="0"/>
                <a:ea typeface="Segoe UI" panose="020B0502040204020203" pitchFamily="34" charset="0"/>
                <a:cs typeface="Segoe UI" panose="020B0502040204020203" pitchFamily="34" charset="0"/>
              </a:rPr>
              <a:t>c</a:t>
            </a:r>
            <a:r>
              <a:rPr lang="fr-CA" sz="1600" i="1" dirty="0" err="1" smtClean="0">
                <a:solidFill>
                  <a:srgbClr val="FF0000"/>
                </a:solidFill>
                <a:latin typeface="Segoe UI" panose="020B0502040204020203" pitchFamily="34" charset="0"/>
                <a:ea typeface="Segoe UI" panose="020B0502040204020203" pitchFamily="34" charset="0"/>
                <a:cs typeface="Segoe UI" panose="020B0502040204020203" pitchFamily="34" charset="0"/>
              </a:rPr>
              <a:t>inema</a:t>
            </a:r>
            <a:r>
              <a:rPr lang="fr-CA" sz="1600" i="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 and </a:t>
            </a:r>
            <a:r>
              <a:rPr lang="fr-CA" sz="1600" i="1" dirty="0" err="1" smtClean="0">
                <a:solidFill>
                  <a:srgbClr val="FF0000"/>
                </a:solidFill>
                <a:latin typeface="Segoe UI" panose="020B0502040204020203" pitchFamily="34" charset="0"/>
                <a:ea typeface="Segoe UI" panose="020B0502040204020203" pitchFamily="34" charset="0"/>
                <a:cs typeface="Segoe UI" panose="020B0502040204020203" pitchFamily="34" charset="0"/>
              </a:rPr>
              <a:t>video</a:t>
            </a:r>
            <a:r>
              <a:rPr lang="fr-CA" sz="1600" i="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 </a:t>
            </a:r>
            <a:r>
              <a:rPr lang="fr-CA" sz="1600" i="1" dirty="0" err="1" smtClean="0">
                <a:solidFill>
                  <a:srgbClr val="FF0000"/>
                </a:solidFill>
                <a:latin typeface="Segoe UI" panose="020B0502040204020203" pitchFamily="34" charset="0"/>
                <a:ea typeface="Segoe UI" panose="020B0502040204020203" pitchFamily="34" charset="0"/>
                <a:cs typeface="Segoe UI" panose="020B0502040204020203" pitchFamily="34" charset="0"/>
              </a:rPr>
              <a:t>visual</a:t>
            </a:r>
            <a:r>
              <a:rPr lang="fr-CA" sz="1600" i="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 arts</a:t>
            </a:r>
            <a:endParaRPr lang="fr-CA" sz="1600" i="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ZoneTexte 4"/>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PROMOTION</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09028078"/>
      </p:ext>
    </p:extLst>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p:cNvSpPr txBox="1"/>
          <p:nvPr/>
        </p:nvSpPr>
        <p:spPr>
          <a:xfrm>
            <a:off x="1179859" y="1919802"/>
            <a:ext cx="7416827" cy="4154984"/>
          </a:xfrm>
          <a:prstGeom prst="rect">
            <a:avLst/>
          </a:prstGeom>
          <a:noFill/>
        </p:spPr>
        <p:txBody>
          <a:bodyPr wrap="square" rtlCol="0">
            <a:spAutoFit/>
          </a:bodyPr>
          <a:lstStyle/>
          <a:p>
            <a:pPr lvl="0">
              <a:lnSpc>
                <a:spcPct val="150000"/>
              </a:lnSpc>
              <a:buClr>
                <a:srgbClr val="0D5CB3"/>
              </a:buClr>
            </a:pPr>
            <a:r>
              <a:rPr lang="en-US" sz="20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Application </a:t>
            </a:r>
            <a:r>
              <a:rPr lang="en-US" sz="2000" b="1" dirty="0">
                <a:solidFill>
                  <a:schemeClr val="bg2"/>
                </a:solidFill>
                <a:latin typeface="Segoe UI" panose="020B0502040204020203" pitchFamily="34" charset="0"/>
                <a:ea typeface="Segoe UI" panose="020B0502040204020203" pitchFamily="34" charset="0"/>
                <a:cs typeface="Segoe UI" panose="020B0502040204020203" pitchFamily="34" charset="0"/>
              </a:rPr>
              <a:t>deadline: Anytime</a:t>
            </a:r>
          </a:p>
          <a:p>
            <a:pPr lvl="0" algn="just">
              <a:lnSpc>
                <a:spcPct val="150000"/>
              </a:lnSpc>
              <a:buClr>
                <a:srgbClr val="0D5CB3"/>
              </a:buClr>
            </a:pP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Support </a:t>
            </a:r>
            <a:r>
              <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rPr>
              <a:t>for projects realized in collaboration with an organization that commits to contribute to the production and dissemination of an original work, either in the context of a host facility or not</a:t>
            </a:r>
            <a:r>
              <a:rPr lang="en-US"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t>
            </a:r>
          </a:p>
          <a:p>
            <a:pPr lvl="0" algn="r">
              <a:lnSpc>
                <a:spcPct val="150000"/>
              </a:lnSpc>
              <a:buClr>
                <a:srgbClr val="0D5CB3"/>
              </a:buClr>
            </a:pP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Maximum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allowable</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a:t>
            </a:r>
            <a:r>
              <a:rPr lang="fr-CA" sz="2000" b="1" dirty="0" err="1">
                <a:solidFill>
                  <a:srgbClr val="FF0000"/>
                </a:solidFill>
                <a:latin typeface="Segoe UI" panose="020B0502040204020203" pitchFamily="34" charset="0"/>
                <a:ea typeface="Segoe UI" panose="020B0502040204020203" pitchFamily="34" charset="0"/>
                <a:cs typeface="Segoe UI" panose="020B0502040204020203" pitchFamily="34" charset="0"/>
              </a:rPr>
              <a:t>amount</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 – </a:t>
            </a:r>
            <a:r>
              <a:rPr lang="fr-CA" sz="2000" b="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15’000 </a:t>
            </a:r>
            <a:r>
              <a:rPr lang="fr-CA" sz="2000" b="1" dirty="0">
                <a:solidFill>
                  <a:srgbClr val="FF0000"/>
                </a:solidFill>
                <a:latin typeface="Segoe UI" panose="020B0502040204020203" pitchFamily="34" charset="0"/>
                <a:ea typeface="Segoe UI" panose="020B0502040204020203" pitchFamily="34" charset="0"/>
                <a:cs typeface="Segoe UI" panose="020B0502040204020203" pitchFamily="34" charset="0"/>
              </a:rPr>
              <a:t>$</a:t>
            </a:r>
          </a:p>
          <a:p>
            <a:pPr lvl="0" algn="r">
              <a:lnSpc>
                <a:spcPct val="150000"/>
              </a:lnSpc>
              <a:buClr>
                <a:srgbClr val="0D5CB3"/>
              </a:buClr>
            </a:pPr>
            <a:r>
              <a:rPr lang="fr-CA" sz="1600" i="1" dirty="0">
                <a:solidFill>
                  <a:srgbClr val="FF0000"/>
                </a:solidFill>
                <a:latin typeface="Segoe UI" panose="020B0502040204020203" pitchFamily="34" charset="0"/>
                <a:ea typeface="Segoe UI" panose="020B0502040204020203" pitchFamily="34" charset="0"/>
                <a:cs typeface="Segoe UI" panose="020B0502040204020203" pitchFamily="34" charset="0"/>
              </a:rPr>
              <a:t>arts and </a:t>
            </a:r>
            <a:r>
              <a:rPr lang="fr-CA" sz="1600" i="1" dirty="0" err="1">
                <a:solidFill>
                  <a:srgbClr val="FF0000"/>
                </a:solidFill>
                <a:latin typeface="Segoe UI" panose="020B0502040204020203" pitchFamily="34" charset="0"/>
                <a:ea typeface="Segoe UI" panose="020B0502040204020203" pitchFamily="34" charset="0"/>
                <a:cs typeface="Segoe UI" panose="020B0502040204020203" pitchFamily="34" charset="0"/>
              </a:rPr>
              <a:t>crafts</a:t>
            </a:r>
            <a:r>
              <a:rPr lang="fr-CA" sz="1600" i="1" dirty="0">
                <a:solidFill>
                  <a:srgbClr val="FF0000"/>
                </a:solidFill>
                <a:latin typeface="Segoe UI" panose="020B0502040204020203" pitchFamily="34" charset="0"/>
                <a:ea typeface="Segoe UI" panose="020B0502040204020203" pitchFamily="34" charset="0"/>
                <a:cs typeface="Segoe UI" panose="020B0502040204020203" pitchFamily="34" charset="0"/>
              </a:rPr>
              <a:t>, digital Arts, </a:t>
            </a:r>
            <a:r>
              <a:rPr lang="fr-CA" sz="1600" i="1" dirty="0" err="1">
                <a:solidFill>
                  <a:srgbClr val="FF0000"/>
                </a:solidFill>
                <a:latin typeface="Segoe UI" panose="020B0502040204020203" pitchFamily="34" charset="0"/>
                <a:ea typeface="Segoe UI" panose="020B0502040204020203" pitchFamily="34" charset="0"/>
                <a:cs typeface="Segoe UI" panose="020B0502040204020203" pitchFamily="34" charset="0"/>
              </a:rPr>
              <a:t>cinema</a:t>
            </a:r>
            <a:r>
              <a:rPr lang="fr-CA" sz="1600" i="1" dirty="0">
                <a:solidFill>
                  <a:srgbClr val="FF0000"/>
                </a:solidFill>
                <a:latin typeface="Segoe UI" panose="020B0502040204020203" pitchFamily="34" charset="0"/>
                <a:ea typeface="Segoe UI" panose="020B0502040204020203" pitchFamily="34" charset="0"/>
                <a:cs typeface="Segoe UI" panose="020B0502040204020203" pitchFamily="34" charset="0"/>
              </a:rPr>
              <a:t> and </a:t>
            </a:r>
            <a:r>
              <a:rPr lang="fr-CA" sz="1600" i="1" dirty="0" err="1">
                <a:solidFill>
                  <a:srgbClr val="FF0000"/>
                </a:solidFill>
                <a:latin typeface="Segoe UI" panose="020B0502040204020203" pitchFamily="34" charset="0"/>
                <a:ea typeface="Segoe UI" panose="020B0502040204020203" pitchFamily="34" charset="0"/>
                <a:cs typeface="Segoe UI" panose="020B0502040204020203" pitchFamily="34" charset="0"/>
              </a:rPr>
              <a:t>video</a:t>
            </a:r>
            <a:r>
              <a:rPr lang="fr-CA" sz="1600" i="1" dirty="0">
                <a:solidFill>
                  <a:srgbClr val="FF0000"/>
                </a:solidFill>
                <a:latin typeface="Segoe UI" panose="020B0502040204020203" pitchFamily="34" charset="0"/>
                <a:ea typeface="Segoe UI" panose="020B0502040204020203" pitchFamily="34" charset="0"/>
                <a:cs typeface="Segoe UI" panose="020B0502040204020203" pitchFamily="34" charset="0"/>
              </a:rPr>
              <a:t>, </a:t>
            </a:r>
            <a:r>
              <a:rPr lang="fr-CA" sz="1600" i="1" dirty="0" err="1">
                <a:solidFill>
                  <a:srgbClr val="FF0000"/>
                </a:solidFill>
                <a:latin typeface="Segoe UI" panose="020B0502040204020203" pitchFamily="34" charset="0"/>
                <a:ea typeface="Segoe UI" panose="020B0502040204020203" pitchFamily="34" charset="0"/>
                <a:cs typeface="Segoe UI" panose="020B0502040204020203" pitchFamily="34" charset="0"/>
              </a:rPr>
              <a:t>visual</a:t>
            </a:r>
            <a:r>
              <a:rPr lang="fr-CA" sz="1600" i="1" dirty="0">
                <a:solidFill>
                  <a:srgbClr val="FF0000"/>
                </a:solidFill>
                <a:latin typeface="Segoe UI" panose="020B0502040204020203" pitchFamily="34" charset="0"/>
                <a:ea typeface="Segoe UI" panose="020B0502040204020203" pitchFamily="34" charset="0"/>
                <a:cs typeface="Segoe UI" panose="020B0502040204020203" pitchFamily="34" charset="0"/>
              </a:rPr>
              <a:t> </a:t>
            </a:r>
            <a:r>
              <a:rPr lang="fr-CA" sz="1600" i="1" dirty="0" smtClean="0">
                <a:solidFill>
                  <a:srgbClr val="FF0000"/>
                </a:solidFill>
                <a:latin typeface="Segoe UI" panose="020B0502040204020203" pitchFamily="34" charset="0"/>
                <a:ea typeface="Segoe UI" panose="020B0502040204020203" pitchFamily="34" charset="0"/>
                <a:cs typeface="Segoe UI" panose="020B0502040204020203" pitchFamily="34" charset="0"/>
              </a:rPr>
              <a:t>arts, architectural </a:t>
            </a:r>
            <a:r>
              <a:rPr lang="fr-CA" sz="1600" i="1" dirty="0" err="1" smtClean="0">
                <a:solidFill>
                  <a:srgbClr val="FF0000"/>
                </a:solidFill>
                <a:latin typeface="Segoe UI" panose="020B0502040204020203" pitchFamily="34" charset="0"/>
                <a:ea typeface="Segoe UI" panose="020B0502040204020203" pitchFamily="34" charset="0"/>
                <a:cs typeface="Segoe UI" panose="020B0502040204020203" pitchFamily="34" charset="0"/>
              </a:rPr>
              <a:t>research</a:t>
            </a:r>
            <a:endParaRPr lang="fr-CA" sz="1600" i="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gn="just">
              <a:lnSpc>
                <a:spcPct val="150000"/>
              </a:lnSpc>
              <a:buClr>
                <a:srgbClr val="0D5CB3"/>
              </a:buClr>
            </a:pPr>
            <a:endParaRPr lang="en-US" sz="20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gn="just">
              <a:lnSpc>
                <a:spcPct val="150000"/>
              </a:lnSpc>
              <a:buClr>
                <a:srgbClr val="0D5CB3"/>
              </a:buClr>
            </a:pPr>
            <a:endParaRPr lang="fr-CA" sz="20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
        <p:nvSpPr>
          <p:cNvPr id="5" name="ZoneTexte 4"/>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COMMISSIONED WORKS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340796039"/>
      </p:ext>
    </p:extLst>
  </p:cSld>
  <p:clrMapOvr>
    <a:masterClrMapping/>
  </p:clrMapOvr>
  <p:transition spd="med">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lroz\Downloads\CALQ-page-00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12" y="-99645"/>
            <a:ext cx="9144000" cy="5551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6900818"/>
      </p:ext>
    </p:extLst>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lroz\Desktop\Capture d’écran 2016-10-25 à 20.07.36.p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3788" y="1315890"/>
            <a:ext cx="3629426" cy="33269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6211598"/>
      </p:ext>
    </p:extLst>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2" descr="http://lecarrousel.net/photos/vlarge/147267820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512" y="-582203"/>
            <a:ext cx="9180512" cy="6108253"/>
          </a:xfrm>
          <a:prstGeom prst="rect">
            <a:avLst/>
          </a:prstGeom>
          <a:noFill/>
          <a:extLst>
            <a:ext uri="{909E8E84-426E-40DD-AFC4-6F175D3DCCD1}">
              <a14:hiddenFill xmlns:a14="http://schemas.microsoft.com/office/drawing/2010/main">
                <a:solidFill>
                  <a:srgbClr val="FFFFFF"/>
                </a:solidFill>
              </a14:hiddenFill>
            </a:ext>
          </a:extLst>
        </p:spPr>
      </p:pic>
      <p:sp>
        <p:nvSpPr>
          <p:cNvPr id="17" name="ZoneTexte 15"/>
          <p:cNvSpPr txBox="1">
            <a:spLocks noChangeArrowheads="1"/>
          </p:cNvSpPr>
          <p:nvPr/>
        </p:nvSpPr>
        <p:spPr bwMode="auto">
          <a:xfrm>
            <a:off x="6012159" y="4606282"/>
            <a:ext cx="3456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Le Carrousel, </a:t>
            </a:r>
            <a:r>
              <a:rPr lang="fr-CA" altLang="fr-FR" sz="1400" i="1" dirty="0" smtClean="0">
                <a:latin typeface="Segoe UI" panose="020B0502040204020203" pitchFamily="34" charset="0"/>
                <a:ea typeface="Segoe UI" panose="020B0502040204020203" pitchFamily="34" charset="0"/>
                <a:cs typeface="Segoe UI" panose="020B0502040204020203" pitchFamily="34" charset="0"/>
              </a:rPr>
              <a:t>Des pieds et des mains</a:t>
            </a:r>
          </a:p>
        </p:txBody>
      </p:sp>
    </p:spTree>
    <p:extLst>
      <p:ext uri="{BB962C8B-B14F-4D97-AF65-F5344CB8AC3E}">
        <p14:creationId xmlns:p14="http://schemas.microsoft.com/office/powerpoint/2010/main" val="4100909139"/>
      </p:ext>
    </p:extLst>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079" name="ZoneTexte 15"/>
          <p:cNvSpPr txBox="1">
            <a:spLocks noChangeArrowheads="1"/>
          </p:cNvSpPr>
          <p:nvPr/>
        </p:nvSpPr>
        <p:spPr bwMode="auto">
          <a:xfrm>
            <a:off x="7972028" y="250110"/>
            <a:ext cx="40888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QUAND</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How to </a:t>
            </a:r>
            <a:r>
              <a:rPr lang="fr-CA" b="1" dirty="0" err="1" smtClean="0">
                <a:solidFill>
                  <a:srgbClr val="0D5CB3"/>
                </a:solidFill>
                <a:latin typeface="Segoe UI" panose="020B0502040204020203" pitchFamily="34" charset="0"/>
                <a:ea typeface="Segoe UI" panose="020B0502040204020203" pitchFamily="34" charset="0"/>
                <a:cs typeface="Segoe UI" panose="020B0502040204020203" pitchFamily="34" charset="0"/>
              </a:rPr>
              <a:t>apply</a:t>
            </a:r>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 for a </a:t>
            </a:r>
            <a:r>
              <a:rPr lang="fr-CA" b="1" dirty="0" err="1" smtClean="0">
                <a:solidFill>
                  <a:srgbClr val="0D5CB3"/>
                </a:solidFill>
                <a:latin typeface="Segoe UI" panose="020B0502040204020203" pitchFamily="34" charset="0"/>
                <a:ea typeface="Segoe UI" panose="020B0502040204020203" pitchFamily="34" charset="0"/>
                <a:cs typeface="Segoe UI" panose="020B0502040204020203" pitchFamily="34" charset="0"/>
              </a:rPr>
              <a:t>grant</a:t>
            </a:r>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 ?</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179863" y="1944925"/>
            <a:ext cx="7561515" cy="3416320"/>
          </a:xfrm>
          <a:prstGeom prst="rect">
            <a:avLst/>
          </a:prstGeom>
          <a:noFill/>
        </p:spPr>
        <p:txBody>
          <a:bodyPr wrap="square" numCol="2" rtlCol="0">
            <a:spAutoFit/>
          </a:bodyPr>
          <a:lstStyle/>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By mail:</a:t>
            </a:r>
          </a:p>
          <a:p>
            <a:pPr marL="285750" lvl="0" indent="-285750">
              <a:lnSpc>
                <a:spcPct val="150000"/>
              </a:lnSpc>
              <a:buClr>
                <a:srgbClr val="0D5CB3"/>
              </a:buClr>
              <a:buFont typeface="Arial" panose="020B0604020202020204" pitchFamily="34" charset="0"/>
              <a:buChar char="•"/>
            </a:pP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hlinkClick r:id="rId4"/>
              </a:rPr>
              <a:t>Download </a:t>
            </a:r>
            <a:r>
              <a:rPr lang="fr-CA" sz="16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hlinkClick r:id="rId4"/>
              </a:rPr>
              <a:t>form</a:t>
            </a: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hlinkClick r:id="rId4"/>
              </a:rPr>
              <a:t> on </a:t>
            </a:r>
            <a:r>
              <a:rPr lang="fr-CA" sz="16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hlinkClick r:id="rId4"/>
              </a:rPr>
              <a:t>our</a:t>
            </a: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hlinkClick r:id="rId4"/>
              </a:rPr>
              <a:t> </a:t>
            </a:r>
            <a:r>
              <a:rPr lang="fr-CA" sz="16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hlinkClick r:id="rId4"/>
              </a:rPr>
              <a:t>website</a:t>
            </a:r>
            <a:endPar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Online</a:t>
            </a: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hlinkClick r:id="rId5"/>
            </a:endParaRPr>
          </a:p>
          <a:p>
            <a:pPr lvl="0">
              <a:lnSpc>
                <a:spcPct val="150000"/>
              </a:lnSpc>
              <a:buClr>
                <a:srgbClr val="0D5CB3"/>
              </a:buClr>
            </a:pP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hlinkClick r:id="rId5"/>
              </a:rPr>
              <a:t>Mon Dossier CALQ (online)</a:t>
            </a: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285750" lvl="0" indent="-285750">
              <a:lnSpc>
                <a:spcPct val="150000"/>
              </a:lnSpc>
              <a:buClr>
                <a:srgbClr val="0D5CB3"/>
              </a:buClr>
              <a:buFont typeface="Arial" panose="020B0604020202020204" pitchFamily="34" charset="0"/>
              <a:buChar char="•"/>
            </a:pP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Grant applications</a:t>
            </a:r>
          </a:p>
          <a:p>
            <a:pPr marL="285750" lvl="0" indent="-285750">
              <a:lnSpc>
                <a:spcPct val="150000"/>
              </a:lnSpc>
              <a:buClr>
                <a:srgbClr val="0D5CB3"/>
              </a:buClr>
              <a:buFont typeface="Arial" panose="020B0604020202020204" pitchFamily="34" charset="0"/>
              <a:buChar char="•"/>
            </a:pP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Report on the use of a </a:t>
            </a:r>
            <a:r>
              <a:rPr lang="fr-CA" sz="16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grant</a:t>
            </a: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285750" lvl="0" indent="-285750">
              <a:lnSpc>
                <a:spcPct val="150000"/>
              </a:lnSpc>
              <a:buClr>
                <a:srgbClr val="0D5CB3"/>
              </a:buClr>
              <a:buFont typeface="Arial" panose="020B0604020202020204" pitchFamily="34" charset="0"/>
              <a:buChar char="•"/>
            </a:pP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Update </a:t>
            </a:r>
            <a:r>
              <a:rPr lang="fr-CA" sz="16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your</a:t>
            </a: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t>
            </a:r>
            <a:r>
              <a:rPr lang="fr-CA" sz="16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personal</a:t>
            </a: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data</a:t>
            </a:r>
          </a:p>
          <a:p>
            <a:pPr marL="285750" lvl="0" indent="-285750">
              <a:lnSpc>
                <a:spcPct val="150000"/>
              </a:lnSpc>
              <a:buClr>
                <a:srgbClr val="0D5CB3"/>
              </a:buClr>
              <a:buFont typeface="Arial" panose="020B0604020202020204" pitchFamily="34" charset="0"/>
              <a:buChar cha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285750" lvl="0" indent="-285750">
              <a:lnSpc>
                <a:spcPct val="150000"/>
              </a:lnSpc>
              <a:buClr>
                <a:srgbClr val="0D5CB3"/>
              </a:buClr>
              <a:buFont typeface="Arial" panose="020B0604020202020204" pitchFamily="34" charset="0"/>
              <a:buChar char="•"/>
            </a:pPr>
            <a:endPar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321540185"/>
      </p:ext>
    </p:extLst>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079" name="ZoneTexte 15"/>
          <p:cNvSpPr txBox="1">
            <a:spLocks noChangeArrowheads="1"/>
          </p:cNvSpPr>
          <p:nvPr/>
        </p:nvSpPr>
        <p:spPr bwMode="auto">
          <a:xfrm>
            <a:off x="7972028" y="250110"/>
            <a:ext cx="40888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QUAND</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THE PROCESS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179863" y="1944925"/>
            <a:ext cx="7561515" cy="2262479"/>
          </a:xfrm>
          <a:prstGeom prst="rect">
            <a:avLst/>
          </a:prstGeom>
          <a:noFill/>
        </p:spPr>
        <p:txBody>
          <a:bodyPr wrap="square" numCol="1" rtlCol="0">
            <a:spAutoFit/>
          </a:bodyPr>
          <a:lstStyle/>
          <a:p>
            <a:pPr marL="285750" lvl="0" indent="-285750">
              <a:lnSpc>
                <a:spcPct val="150000"/>
              </a:lnSpc>
              <a:buClr>
                <a:srgbClr val="0D5CB3"/>
              </a:buClr>
              <a:buFont typeface="Arial" panose="020B0604020202020204" pitchFamily="34" charset="0"/>
              <a:buChar char="•"/>
            </a:pPr>
            <a:r>
              <a:rPr lang="en-US"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Filing of applications</a:t>
            </a:r>
          </a:p>
          <a:p>
            <a:pPr marL="285750" lvl="0" indent="-285750">
              <a:lnSpc>
                <a:spcPct val="150000"/>
              </a:lnSpc>
              <a:buClr>
                <a:srgbClr val="0D5CB3"/>
              </a:buClr>
              <a:buFont typeface="Arial" panose="020B0604020202020204" pitchFamily="34" charset="0"/>
              <a:buChar char="•"/>
            </a:pPr>
            <a:r>
              <a:rPr lang="en-US"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Validation of the application</a:t>
            </a:r>
          </a:p>
          <a:p>
            <a:pPr marL="285750" lvl="0" indent="-285750">
              <a:lnSpc>
                <a:spcPct val="150000"/>
              </a:lnSpc>
              <a:buClr>
                <a:srgbClr val="0D5CB3"/>
              </a:buClr>
              <a:buFont typeface="Arial" panose="020B0604020202020204" pitchFamily="34" charset="0"/>
              <a:buChar char="•"/>
            </a:pPr>
            <a:r>
              <a:rPr lang="en-US"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Evaluation of the application by a jury of peers</a:t>
            </a:r>
          </a:p>
          <a:p>
            <a:pPr marL="285750" lvl="0" indent="-285750">
              <a:lnSpc>
                <a:spcPct val="150000"/>
              </a:lnSpc>
              <a:buClr>
                <a:srgbClr val="0D5CB3"/>
              </a:buClr>
              <a:buFont typeface="Arial" panose="020B0604020202020204" pitchFamily="34" charset="0"/>
              <a:buChar char="•"/>
            </a:pPr>
            <a:r>
              <a:rPr lang="en-US"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Decision</a:t>
            </a:r>
          </a:p>
          <a:p>
            <a:pPr marL="285750" lvl="0" indent="-285750">
              <a:lnSpc>
                <a:spcPct val="150000"/>
              </a:lnSpc>
              <a:buClr>
                <a:srgbClr val="0D5CB3"/>
              </a:buClr>
              <a:buFont typeface="Arial" panose="020B0604020202020204" pitchFamily="34" charset="0"/>
              <a:buChar char="•"/>
            </a:pPr>
            <a:r>
              <a:rPr lang="en-US"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Announcement of the results in writing (approximately three (3) months after the date of filing)</a:t>
            </a: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82457204"/>
      </p:ext>
    </p:extLst>
  </p:cSld>
  <p:clrMapOvr>
    <a:masterClrMapping/>
  </p:clrMapOvr>
  <p:transition spd="med">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079" name="ZoneTexte 15"/>
          <p:cNvSpPr txBox="1">
            <a:spLocks noChangeArrowheads="1"/>
          </p:cNvSpPr>
          <p:nvPr/>
        </p:nvSpPr>
        <p:spPr bwMode="auto">
          <a:xfrm>
            <a:off x="7972028" y="250110"/>
            <a:ext cx="40888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QUAND</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en-US" b="1" dirty="0">
                <a:solidFill>
                  <a:srgbClr val="0D5CB3"/>
                </a:solidFill>
                <a:latin typeface="Segoe UI" panose="020B0502040204020203" pitchFamily="34" charset="0"/>
                <a:ea typeface="Segoe UI" panose="020B0502040204020203" pitchFamily="34" charset="0"/>
                <a:cs typeface="Segoe UI" panose="020B0502040204020203" pitchFamily="34" charset="0"/>
              </a:rPr>
              <a:t>Applications are evaluated by a jury of peers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179863" y="1944925"/>
            <a:ext cx="7561515" cy="1893147"/>
          </a:xfrm>
          <a:prstGeom prst="rect">
            <a:avLst/>
          </a:prstGeom>
          <a:noFill/>
        </p:spPr>
        <p:txBody>
          <a:bodyPr wrap="square" numCol="1" rtlCol="0">
            <a:spAutoFit/>
          </a:bodyPr>
          <a:lstStyle/>
          <a:p>
            <a:pPr marL="285750" lvl="0" indent="-285750">
              <a:lnSpc>
                <a:spcPct val="150000"/>
              </a:lnSpc>
              <a:buClr>
                <a:srgbClr val="0D5CB3"/>
              </a:buClr>
              <a:buFont typeface="Arial" panose="020B0604020202020204" pitchFamily="34" charset="0"/>
              <a:buChar char="•"/>
            </a:pPr>
            <a:endParaRPr lang="en-US"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marL="285750" lvl="0" indent="-285750">
              <a:lnSpc>
                <a:spcPct val="150000"/>
              </a:lnSpc>
              <a:buClr>
                <a:srgbClr val="0D5CB3"/>
              </a:buClr>
              <a:buFont typeface="Arial" panose="020B0604020202020204" pitchFamily="34" charset="0"/>
              <a:buChar char="•"/>
            </a:pPr>
            <a:r>
              <a:rPr lang="en-US" sz="16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 jury of peers must </a:t>
            </a:r>
            <a:r>
              <a:rPr lang="en-US" sz="1600" dirty="0">
                <a:solidFill>
                  <a:schemeClr val="bg2"/>
                </a:solidFill>
                <a:latin typeface="Segoe UI" panose="020B0502040204020203" pitchFamily="34" charset="0"/>
                <a:ea typeface="Segoe UI" panose="020B0502040204020203" pitchFamily="34" charset="0"/>
                <a:cs typeface="Segoe UI" panose="020B0502040204020203" pitchFamily="34" charset="0"/>
              </a:rPr>
              <a:t>consist of </a:t>
            </a:r>
            <a:r>
              <a:rPr lang="en-US"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3 to 5 people</a:t>
            </a:r>
            <a:r>
              <a:rPr lang="en-US" sz="1600" dirty="0">
                <a:solidFill>
                  <a:schemeClr val="bg2"/>
                </a:solidFill>
                <a:latin typeface="Segoe UI" panose="020B0502040204020203" pitchFamily="34" charset="0"/>
                <a:ea typeface="Segoe UI" panose="020B0502040204020203" pitchFamily="34" charset="0"/>
                <a:cs typeface="Segoe UI" panose="020B0502040204020203" pitchFamily="34" charset="0"/>
              </a:rPr>
              <a:t>, men and women, selected to reflect the diversity of practices, territorial representation, generational representativeness and the </a:t>
            </a:r>
            <a:r>
              <a:rPr lang="en-US" sz="1600" dirty="0" err="1">
                <a:solidFill>
                  <a:schemeClr val="bg2"/>
                </a:solidFill>
                <a:latin typeface="Segoe UI" panose="020B0502040204020203" pitchFamily="34" charset="0"/>
                <a:ea typeface="Segoe UI" panose="020B0502040204020203" pitchFamily="34" charset="0"/>
                <a:cs typeface="Segoe UI" panose="020B0502040204020203" pitchFamily="34" charset="0"/>
              </a:rPr>
              <a:t>ethnocultural</a:t>
            </a:r>
            <a:r>
              <a:rPr lang="en-US" sz="1600" dirty="0">
                <a:solidFill>
                  <a:schemeClr val="bg2"/>
                </a:solidFill>
                <a:latin typeface="Segoe UI" panose="020B0502040204020203" pitchFamily="34" charset="0"/>
                <a:ea typeface="Segoe UI" panose="020B0502040204020203" pitchFamily="34" charset="0"/>
                <a:cs typeface="Segoe UI" panose="020B0502040204020203" pitchFamily="34" charset="0"/>
              </a:rPr>
              <a:t> diversity of the population</a:t>
            </a:r>
            <a:r>
              <a:rPr lang="en-US" sz="16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t>
            </a:r>
          </a:p>
          <a:p>
            <a:pPr marL="285750" lvl="0" indent="-285750">
              <a:lnSpc>
                <a:spcPct val="150000"/>
              </a:lnSpc>
              <a:buClr>
                <a:srgbClr val="0D5CB3"/>
              </a:buClr>
              <a:buFont typeface="Arial" panose="020B0604020202020204" pitchFamily="34" charset="0"/>
              <a:buChar char="•"/>
            </a:pPr>
            <a:endParaRPr lang="fr-CA" sz="16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512387121"/>
      </p:ext>
    </p:extLst>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079" name="ZoneTexte 15"/>
          <p:cNvSpPr txBox="1">
            <a:spLocks noChangeArrowheads="1"/>
          </p:cNvSpPr>
          <p:nvPr/>
        </p:nvSpPr>
        <p:spPr bwMode="auto">
          <a:xfrm>
            <a:off x="7972028" y="250110"/>
            <a:ext cx="40888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defRPr/>
            </a:pPr>
            <a:r>
              <a:rPr lang="fr-CA" altLang="fr-FR" sz="1400" dirty="0" smtClean="0">
                <a:latin typeface="Segoe UI" panose="020B0502040204020203" pitchFamily="34" charset="0"/>
                <a:ea typeface="Segoe UI" panose="020B0502040204020203" pitchFamily="34" charset="0"/>
                <a:cs typeface="Segoe UI" panose="020B0502040204020203" pitchFamily="34" charset="0"/>
              </a:rPr>
              <a:t>QUAND</a:t>
            </a:r>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PROGRAM OFFICERS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179863" y="1944925"/>
            <a:ext cx="7561515" cy="2308324"/>
          </a:xfrm>
          <a:prstGeom prst="rect">
            <a:avLst/>
          </a:prstGeom>
          <a:noFill/>
        </p:spPr>
        <p:txBody>
          <a:bodyPr wrap="square" numCol="2" rtlCol="0">
            <a:spAutoFit/>
          </a:bodyPr>
          <a:lstStyle/>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André </a:t>
            </a:r>
            <a:r>
              <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Boileau</a:t>
            </a:r>
          </a:p>
          <a:p>
            <a:pPr lvl="0">
              <a:lnSpc>
                <a:spcPct val="150000"/>
              </a:lnSpc>
              <a:buClr>
                <a:srgbClr val="0D5CB3"/>
              </a:buClr>
            </a:pPr>
            <a:r>
              <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Music </a:t>
            </a: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and </a:t>
            </a:r>
            <a:r>
              <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chanson</a:t>
            </a:r>
          </a:p>
          <a:p>
            <a:pPr lvl="0">
              <a:lnSpc>
                <a:spcPct val="150000"/>
              </a:lnSpc>
              <a:buClr>
                <a:srgbClr val="0D5CB3"/>
              </a:buClr>
            </a:pPr>
            <a:r>
              <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rPr>
              <a:t>418 528-8102 ou 1 800 608-3350</a:t>
            </a:r>
          </a:p>
          <a:p>
            <a:pPr lvl="0">
              <a:lnSpc>
                <a:spcPct val="150000"/>
              </a:lnSpc>
              <a:buClr>
                <a:srgbClr val="0D5CB3"/>
              </a:buClr>
            </a:pPr>
            <a:r>
              <a:rPr lang="fr-CA" sz="1600"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andre.boileau@calq.gouv.qc.ca</a:t>
            </a:r>
            <a:endPar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Denise </a:t>
            </a:r>
            <a:r>
              <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Denis</a:t>
            </a:r>
          </a:p>
          <a:p>
            <a:pPr lvl="0">
              <a:lnSpc>
                <a:spcPct val="150000"/>
              </a:lnSpc>
              <a:buClr>
                <a:srgbClr val="0D5CB3"/>
              </a:buClr>
            </a:pPr>
            <a:r>
              <a:rPr lang="fr-CA" sz="1600" b="1" dirty="0" err="1">
                <a:solidFill>
                  <a:schemeClr val="bg2"/>
                </a:solidFill>
                <a:latin typeface="Segoe UI" panose="020B0502040204020203" pitchFamily="34" charset="0"/>
                <a:ea typeface="Segoe UI" panose="020B0502040204020203" pitchFamily="34" charset="0"/>
                <a:cs typeface="Segoe UI" panose="020B0502040204020203" pitchFamily="34" charset="0"/>
              </a:rPr>
              <a:t>Circus</a:t>
            </a:r>
            <a:r>
              <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 </a:t>
            </a:r>
            <a:r>
              <a:rPr lang="fr-CA" sz="1600" b="1" dirty="0" err="1" smtClean="0">
                <a:solidFill>
                  <a:schemeClr val="bg2"/>
                </a:solidFill>
                <a:latin typeface="Segoe UI" panose="020B0502040204020203" pitchFamily="34" charset="0"/>
                <a:ea typeface="Segoe UI" panose="020B0502040204020203" pitchFamily="34" charset="0"/>
                <a:cs typeface="Segoe UI" panose="020B0502040204020203" pitchFamily="34" charset="0"/>
              </a:rPr>
              <a:t>multidisciplinary</a:t>
            </a:r>
            <a:r>
              <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rPr>
              <a:t> </a:t>
            </a:r>
            <a:r>
              <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arts, danse</a:t>
            </a:r>
          </a:p>
          <a:p>
            <a:pPr lvl="0">
              <a:lnSpc>
                <a:spcPct val="150000"/>
              </a:lnSpc>
              <a:buClr>
                <a:srgbClr val="0D5CB3"/>
              </a:buClr>
            </a:pPr>
            <a:r>
              <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rPr>
              <a:t>514 864-2393 ou 1 800 608-3350</a:t>
            </a:r>
          </a:p>
          <a:p>
            <a:pPr lvl="0">
              <a:lnSpc>
                <a:spcPct val="150000"/>
              </a:lnSpc>
              <a:buClr>
                <a:srgbClr val="0D5CB3"/>
              </a:buClr>
            </a:pPr>
            <a:r>
              <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rPr>
              <a:t>denise.denis@calq.gouv.qc.ca</a:t>
            </a:r>
          </a:p>
          <a:p>
            <a:pPr lvl="0">
              <a:lnSpc>
                <a:spcPct val="150000"/>
              </a:lnSpc>
              <a:buClr>
                <a:srgbClr val="0D5CB3"/>
              </a:buClr>
            </a:pPr>
            <a:endPar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600230648"/>
      </p:ext>
    </p:extLst>
  </p:cSld>
  <p:clrMapOvr>
    <a:masterClrMapping/>
  </p:clrMapOvr>
  <p:transition spd="med">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PROGRAM OFFICERS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179863" y="1944925"/>
            <a:ext cx="7561515" cy="2308324"/>
          </a:xfrm>
          <a:prstGeom prst="rect">
            <a:avLst/>
          </a:prstGeom>
          <a:noFill/>
        </p:spPr>
        <p:txBody>
          <a:bodyPr wrap="square" numCol="2" rtlCol="0">
            <a:spAutoFit/>
          </a:bodyPr>
          <a:lstStyle/>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r>
              <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Laurent Rozencwajg</a:t>
            </a:r>
          </a:p>
          <a:p>
            <a:pPr lvl="0">
              <a:lnSpc>
                <a:spcPct val="150000"/>
              </a:lnSpc>
              <a:buClr>
                <a:srgbClr val="0D5CB3"/>
              </a:buClr>
            </a:pPr>
            <a:r>
              <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Digital arts, cinéma and vidéo</a:t>
            </a:r>
          </a:p>
          <a:p>
            <a:pPr lvl="0">
              <a:lnSpc>
                <a:spcPct val="150000"/>
              </a:lnSpc>
              <a:buClr>
                <a:srgbClr val="0D5CB3"/>
              </a:buClr>
            </a:pPr>
            <a:r>
              <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rPr>
              <a:t>514 873-9821 ou 1 800 608-3350</a:t>
            </a:r>
          </a:p>
          <a:p>
            <a:pPr lvl="0">
              <a:lnSpc>
                <a:spcPct val="150000"/>
              </a:lnSpc>
              <a:buClr>
                <a:srgbClr val="0D5CB3"/>
              </a:buClr>
            </a:pPr>
            <a:r>
              <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rPr>
              <a:t>laurent.rozencwajg@calq.gouv.qc.ca</a:t>
            </a:r>
            <a:endParaRPr lang="fr-CA" sz="16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r>
              <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Guillaume Thériault</a:t>
            </a:r>
          </a:p>
          <a:p>
            <a:pPr lvl="0">
              <a:lnSpc>
                <a:spcPct val="150000"/>
              </a:lnSpc>
              <a:buClr>
                <a:srgbClr val="0D5CB3"/>
              </a:buClr>
            </a:pPr>
            <a:r>
              <a:rPr lang="fr-CA" sz="1600" b="1" dirty="0" err="1">
                <a:solidFill>
                  <a:schemeClr val="bg2"/>
                </a:solidFill>
                <a:latin typeface="Segoe UI" panose="020B0502040204020203" pitchFamily="34" charset="0"/>
                <a:ea typeface="Segoe UI" panose="020B0502040204020203" pitchFamily="34" charset="0"/>
                <a:cs typeface="Segoe UI" panose="020B0502040204020203" pitchFamily="34" charset="0"/>
              </a:rPr>
              <a:t>Theatre</a:t>
            </a:r>
            <a:r>
              <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 and </a:t>
            </a:r>
            <a:r>
              <a:rPr lang="fr-CA" sz="1600" b="1" dirty="0" err="1">
                <a:solidFill>
                  <a:schemeClr val="bg2"/>
                </a:solidFill>
                <a:latin typeface="Segoe UI" panose="020B0502040204020203" pitchFamily="34" charset="0"/>
                <a:ea typeface="Segoe UI" panose="020B0502040204020203" pitchFamily="34" charset="0"/>
                <a:cs typeface="Segoe UI" panose="020B0502040204020203" pitchFamily="34" charset="0"/>
              </a:rPr>
              <a:t>literature</a:t>
            </a:r>
            <a:endParaRPr lang="fr-CA" sz="1600" b="1" dirty="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r>
              <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rPr>
              <a:t>514 864-7719 ou 1 800 608 3350</a:t>
            </a:r>
          </a:p>
          <a:p>
            <a:pPr lvl="0">
              <a:lnSpc>
                <a:spcPct val="150000"/>
              </a:lnSpc>
              <a:buClr>
                <a:srgbClr val="0D5CB3"/>
              </a:buClr>
            </a:pPr>
            <a:r>
              <a:rPr lang="fr-CA" sz="1600" dirty="0">
                <a:solidFill>
                  <a:schemeClr val="bg2"/>
                </a:solidFill>
                <a:latin typeface="Segoe UI" panose="020B0502040204020203" pitchFamily="34" charset="0"/>
                <a:ea typeface="Segoe UI" panose="020B0502040204020203" pitchFamily="34" charset="0"/>
                <a:cs typeface="Segoe UI" panose="020B0502040204020203" pitchFamily="34" charset="0"/>
              </a:rPr>
              <a:t>guillaume.theriault@calq.gouv.qc.ca</a:t>
            </a:r>
          </a:p>
        </p:txBody>
      </p:sp>
    </p:spTree>
    <p:extLst>
      <p:ext uri="{BB962C8B-B14F-4D97-AF65-F5344CB8AC3E}">
        <p14:creationId xmlns:p14="http://schemas.microsoft.com/office/powerpoint/2010/main" val="531320263"/>
      </p:ext>
    </p:extLst>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1"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5536" y="307778"/>
            <a:ext cx="2268252" cy="1008112"/>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p:cNvSpPr txBox="1"/>
          <p:nvPr/>
        </p:nvSpPr>
        <p:spPr>
          <a:xfrm>
            <a:off x="1179859" y="1483261"/>
            <a:ext cx="7128792" cy="461665"/>
          </a:xfrm>
          <a:prstGeom prst="rect">
            <a:avLst/>
          </a:prstGeom>
          <a:noFill/>
        </p:spPr>
        <p:txBody>
          <a:bodyPr wrap="square" rtlCol="0">
            <a:spAutoFit/>
          </a:bodyPr>
          <a:lstStyle/>
          <a:p>
            <a:r>
              <a:rPr lang="fr-CA" b="1" dirty="0" smtClean="0">
                <a:solidFill>
                  <a:srgbClr val="0D5CB3"/>
                </a:solidFill>
                <a:latin typeface="Segoe UI" panose="020B0502040204020203" pitchFamily="34" charset="0"/>
                <a:ea typeface="Segoe UI" panose="020B0502040204020203" pitchFamily="34" charset="0"/>
                <a:cs typeface="Segoe UI" panose="020B0502040204020203" pitchFamily="34" charset="0"/>
              </a:rPr>
              <a:t>PROGRAM OFFICERS</a:t>
            </a:r>
            <a:endParaRPr lang="fr-CA" b="1" dirty="0">
              <a:solidFill>
                <a:srgbClr val="0D5CB3"/>
              </a:solidFill>
              <a:latin typeface="Segoe UI" panose="020B0502040204020203" pitchFamily="34" charset="0"/>
              <a:ea typeface="Segoe UI" panose="020B0502040204020203" pitchFamily="34" charset="0"/>
              <a:cs typeface="Segoe UI" panose="020B0502040204020203" pitchFamily="34" charset="0"/>
            </a:endParaRPr>
          </a:p>
        </p:txBody>
      </p:sp>
      <p:sp>
        <p:nvSpPr>
          <p:cNvPr id="13" name="ZoneTexte 12"/>
          <p:cNvSpPr txBox="1"/>
          <p:nvPr/>
        </p:nvSpPr>
        <p:spPr>
          <a:xfrm>
            <a:off x="1179863" y="1944925"/>
            <a:ext cx="7561515" cy="2308324"/>
          </a:xfrm>
          <a:prstGeom prst="rect">
            <a:avLst/>
          </a:prstGeom>
          <a:noFill/>
        </p:spPr>
        <p:txBody>
          <a:bodyPr wrap="square" numCol="2" rtlCol="0">
            <a:spAutoFit/>
          </a:bodyPr>
          <a:lstStyle/>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r>
              <a:rPr lang="en-US"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Marianne Thibeault</a:t>
            </a:r>
          </a:p>
          <a:p>
            <a:pPr lvl="0">
              <a:lnSpc>
                <a:spcPct val="150000"/>
              </a:lnSpc>
              <a:buClr>
                <a:srgbClr val="0D5CB3"/>
              </a:buClr>
            </a:pPr>
            <a:r>
              <a:rPr lang="en-US"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the visual arts, the arts and </a:t>
            </a:r>
            <a:r>
              <a:rPr lang="en-US" sz="1600" b="1" dirty="0" err="1">
                <a:solidFill>
                  <a:schemeClr val="bg2"/>
                </a:solidFill>
                <a:latin typeface="Segoe UI" panose="020B0502040204020203" pitchFamily="34" charset="0"/>
                <a:ea typeface="Segoe UI" panose="020B0502040204020203" pitchFamily="34" charset="0"/>
                <a:cs typeface="Segoe UI" panose="020B0502040204020203" pitchFamily="34" charset="0"/>
              </a:rPr>
              <a:t>craftsand</a:t>
            </a:r>
            <a:r>
              <a:rPr lang="en-US" sz="1600" b="1" dirty="0">
                <a:solidFill>
                  <a:schemeClr val="bg2"/>
                </a:solidFill>
                <a:latin typeface="Segoe UI" panose="020B0502040204020203" pitchFamily="34" charset="0"/>
                <a:ea typeface="Segoe UI" panose="020B0502040204020203" pitchFamily="34" charset="0"/>
                <a:cs typeface="Segoe UI" panose="020B0502040204020203" pitchFamily="34" charset="0"/>
              </a:rPr>
              <a:t> architectural research</a:t>
            </a:r>
          </a:p>
          <a:p>
            <a:pPr lvl="0">
              <a:lnSpc>
                <a:spcPct val="150000"/>
              </a:lnSpc>
              <a:buClr>
                <a:srgbClr val="0D5CB3"/>
              </a:buClr>
            </a:pPr>
            <a:r>
              <a:rPr lang="en-US" sz="1600" dirty="0">
                <a:solidFill>
                  <a:schemeClr val="bg2"/>
                </a:solidFill>
                <a:latin typeface="Segoe UI" panose="020B0502040204020203" pitchFamily="34" charset="0"/>
                <a:ea typeface="Segoe UI" panose="020B0502040204020203" pitchFamily="34" charset="0"/>
                <a:cs typeface="Segoe UI" panose="020B0502040204020203" pitchFamily="34" charset="0"/>
              </a:rPr>
              <a:t>418 528-2582 </a:t>
            </a:r>
            <a:r>
              <a:rPr lang="en-US" sz="1600" dirty="0" err="1">
                <a:solidFill>
                  <a:schemeClr val="bg2"/>
                </a:solidFill>
                <a:latin typeface="Segoe UI" panose="020B0502040204020203" pitchFamily="34" charset="0"/>
                <a:ea typeface="Segoe UI" panose="020B0502040204020203" pitchFamily="34" charset="0"/>
                <a:cs typeface="Segoe UI" panose="020B0502040204020203" pitchFamily="34" charset="0"/>
              </a:rPr>
              <a:t>ou</a:t>
            </a:r>
            <a:r>
              <a:rPr lang="en-US" sz="1600" dirty="0">
                <a:solidFill>
                  <a:schemeClr val="bg2"/>
                </a:solidFill>
                <a:latin typeface="Segoe UI" panose="020B0502040204020203" pitchFamily="34" charset="0"/>
                <a:ea typeface="Segoe UI" panose="020B0502040204020203" pitchFamily="34" charset="0"/>
                <a:cs typeface="Segoe UI" panose="020B0502040204020203" pitchFamily="34" charset="0"/>
              </a:rPr>
              <a:t> 1 800 608-3350</a:t>
            </a:r>
          </a:p>
          <a:p>
            <a:pPr lvl="0">
              <a:lnSpc>
                <a:spcPct val="150000"/>
              </a:lnSpc>
              <a:buClr>
                <a:srgbClr val="0D5CB3"/>
              </a:buClr>
            </a:pPr>
            <a:r>
              <a:rPr lang="en-US" sz="1600" dirty="0">
                <a:solidFill>
                  <a:schemeClr val="bg2"/>
                </a:solidFill>
                <a:latin typeface="Segoe UI" panose="020B0502040204020203" pitchFamily="34" charset="0"/>
                <a:ea typeface="Segoe UI" panose="020B0502040204020203" pitchFamily="34" charset="0"/>
                <a:cs typeface="Segoe UI" panose="020B0502040204020203" pitchFamily="34" charset="0"/>
              </a:rPr>
              <a:t>marianne.thibeault@calq.gouv.qc.ca</a:t>
            </a:r>
            <a:endParaRPr lang="fr-CA" sz="1600"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a:p>
            <a:pPr lvl="0">
              <a:lnSpc>
                <a:spcPct val="150000"/>
              </a:lnSpc>
              <a:buClr>
                <a:srgbClr val="0D5CB3"/>
              </a:buClr>
            </a:pPr>
            <a:endParaRPr lang="fr-CA" sz="1600" b="1" dirty="0" smtClean="0">
              <a:solidFill>
                <a:schemeClr val="bg2"/>
              </a:solidFill>
              <a:latin typeface="Segoe UI" panose="020B0502040204020203" pitchFamily="34" charset="0"/>
              <a:ea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540975184"/>
      </p:ext>
    </p:extLst>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riangle rectangle 2"/>
          <p:cNvSpPr/>
          <p:nvPr/>
        </p:nvSpPr>
        <p:spPr>
          <a:xfrm rot="20485839" flipH="1">
            <a:off x="-2358712" y="-5621759"/>
            <a:ext cx="6627090" cy="7181218"/>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pic>
        <p:nvPicPr>
          <p:cNvPr id="10" name="Picture 2" descr="P:\GRAPHISME\Logos\Calq_cya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2458" y="1057150"/>
            <a:ext cx="6167628" cy="2741168"/>
          </a:xfrm>
          <a:prstGeom prst="rect">
            <a:avLst/>
          </a:prstGeom>
          <a:noFill/>
          <a:extLst>
            <a:ext uri="{909E8E84-426E-40DD-AFC4-6F175D3DCCD1}">
              <a14:hiddenFill xmlns:a14="http://schemas.microsoft.com/office/drawing/2010/main">
                <a:solidFill>
                  <a:srgbClr val="FFFFFF"/>
                </a:solidFill>
              </a14:hiddenFill>
            </a:ext>
          </a:extLst>
        </p:spPr>
      </p:pic>
      <p:sp>
        <p:nvSpPr>
          <p:cNvPr id="12" name="Triangle rectangle 2"/>
          <p:cNvSpPr/>
          <p:nvPr/>
        </p:nvSpPr>
        <p:spPr>
          <a:xfrm rot="20108510" flipH="1">
            <a:off x="6053741" y="-1648968"/>
            <a:ext cx="5375275" cy="7567613"/>
          </a:xfrm>
          <a:custGeom>
            <a:avLst/>
            <a:gdLst>
              <a:gd name="connsiteX0" fmla="*/ 0 w 5058495"/>
              <a:gd name="connsiteY0" fmla="*/ 7754022 h 7754022"/>
              <a:gd name="connsiteX1" fmla="*/ 0 w 5058495"/>
              <a:gd name="connsiteY1" fmla="*/ 0 h 7754022"/>
              <a:gd name="connsiteX2" fmla="*/ 5058495 w 5058495"/>
              <a:gd name="connsiteY2" fmla="*/ 7754022 h 7754022"/>
              <a:gd name="connsiteX3" fmla="*/ 0 w 5058495"/>
              <a:gd name="connsiteY3" fmla="*/ 7754022 h 7754022"/>
              <a:gd name="connsiteX0" fmla="*/ 0 w 5058495"/>
              <a:gd name="connsiteY0" fmla="*/ 7441199 h 7441199"/>
              <a:gd name="connsiteX1" fmla="*/ 449240 w 5058495"/>
              <a:gd name="connsiteY1" fmla="*/ 0 h 7441199"/>
              <a:gd name="connsiteX2" fmla="*/ 5058495 w 5058495"/>
              <a:gd name="connsiteY2" fmla="*/ 7441199 h 7441199"/>
              <a:gd name="connsiteX3" fmla="*/ 0 w 5058495"/>
              <a:gd name="connsiteY3" fmla="*/ 7441199 h 7441199"/>
              <a:gd name="connsiteX0" fmla="*/ 0 w 6927044"/>
              <a:gd name="connsiteY0" fmla="*/ 5914037 h 7441199"/>
              <a:gd name="connsiteX1" fmla="*/ 2317789 w 6927044"/>
              <a:gd name="connsiteY1" fmla="*/ 0 h 7441199"/>
              <a:gd name="connsiteX2" fmla="*/ 6927044 w 6927044"/>
              <a:gd name="connsiteY2" fmla="*/ 7441199 h 7441199"/>
              <a:gd name="connsiteX3" fmla="*/ 0 w 6927044"/>
              <a:gd name="connsiteY3" fmla="*/ 5914037 h 7441199"/>
              <a:gd name="connsiteX0" fmla="*/ 143900 w 4609255"/>
              <a:gd name="connsiteY0" fmla="*/ 7741216 h 7741216"/>
              <a:gd name="connsiteX1" fmla="*/ 0 w 4609255"/>
              <a:gd name="connsiteY1" fmla="*/ 0 h 7741216"/>
              <a:gd name="connsiteX2" fmla="*/ 4609255 w 4609255"/>
              <a:gd name="connsiteY2" fmla="*/ 7441199 h 7741216"/>
              <a:gd name="connsiteX3" fmla="*/ 143900 w 4609255"/>
              <a:gd name="connsiteY3" fmla="*/ 7741216 h 7741216"/>
            </a:gdLst>
            <a:ahLst/>
            <a:cxnLst>
              <a:cxn ang="0">
                <a:pos x="connsiteX0" y="connsiteY0"/>
              </a:cxn>
              <a:cxn ang="0">
                <a:pos x="connsiteX1" y="connsiteY1"/>
              </a:cxn>
              <a:cxn ang="0">
                <a:pos x="connsiteX2" y="connsiteY2"/>
              </a:cxn>
              <a:cxn ang="0">
                <a:pos x="connsiteX3" y="connsiteY3"/>
              </a:cxn>
            </a:cxnLst>
            <a:rect l="l" t="t" r="r" b="b"/>
            <a:pathLst>
              <a:path w="4609255" h="7741216">
                <a:moveTo>
                  <a:pt x="143900" y="7741216"/>
                </a:moveTo>
                <a:lnTo>
                  <a:pt x="0" y="0"/>
                </a:lnTo>
                <a:lnTo>
                  <a:pt x="4609255" y="7441199"/>
                </a:lnTo>
                <a:lnTo>
                  <a:pt x="143900" y="7741216"/>
                </a:lnTo>
                <a:close/>
              </a:path>
            </a:pathLst>
          </a:custGeom>
          <a:solidFill>
            <a:srgbClr val="FAFAFA">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CA"/>
          </a:p>
        </p:txBody>
      </p:sp>
    </p:spTree>
    <p:extLst>
      <p:ext uri="{BB962C8B-B14F-4D97-AF65-F5344CB8AC3E}">
        <p14:creationId xmlns:p14="http://schemas.microsoft.com/office/powerpoint/2010/main" val="1388889265"/>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Modèle par défaut">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Modèle par défaut">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odèle par défaut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odèle par défaut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odèle par défaut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odèle par défaut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odèle par défau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odèle par défau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odèle par défau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10867</TotalTime>
  <Words>1189</Words>
  <Application>Microsoft Office PowerPoint</Application>
  <PresentationFormat>Affichage à l'écran (16:9)</PresentationFormat>
  <Paragraphs>199</Paragraphs>
  <Slides>32</Slides>
  <Notes>32</Notes>
  <HiddenSlides>0</HiddenSlides>
  <MMClips>0</MMClips>
  <ScaleCrop>false</ScaleCrop>
  <HeadingPairs>
    <vt:vector size="4" baseType="variant">
      <vt:variant>
        <vt:lpstr>Thème</vt:lpstr>
      </vt:variant>
      <vt:variant>
        <vt:i4>1</vt:i4>
      </vt:variant>
      <vt:variant>
        <vt:lpstr>Titres des diapositives</vt:lpstr>
      </vt:variant>
      <vt:variant>
        <vt:i4>32</vt:i4>
      </vt:variant>
    </vt:vector>
  </HeadingPairs>
  <TitlesOfParts>
    <vt:vector size="33" baseType="lpstr">
      <vt:lpstr>Modèle par défaut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Calq</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gpic</dc:creator>
  <cp:lastModifiedBy>Laurent Rozencwajg TM28</cp:lastModifiedBy>
  <cp:revision>454</cp:revision>
  <cp:lastPrinted>2016-09-13T22:45:23Z</cp:lastPrinted>
  <dcterms:created xsi:type="dcterms:W3CDTF">2012-03-16T19:40:50Z</dcterms:created>
  <dcterms:modified xsi:type="dcterms:W3CDTF">2016-10-26T17:27:14Z</dcterms:modified>
</cp:coreProperties>
</file>